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7.xml" ContentType="application/vnd.openxmlformats-officedocument.them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media/image53.jpeg" ContentType="image/jpeg"/>
  <Override PartName="/ppt/media/image1.jpeg" ContentType="image/jpeg"/>
  <Override PartName="/ppt/media/image2.jpeg" ContentType="image/jpeg"/>
  <Override PartName="/ppt/media/image48.png" ContentType="image/png"/>
  <Override PartName="/ppt/media/image3.jpeg" ContentType="image/jpeg"/>
  <Override PartName="/ppt/media/image45.jpeg" ContentType="image/jpeg"/>
  <Override PartName="/ppt/media/image4.png" ContentType="image/png"/>
  <Override PartName="/ppt/media/image6.jpeg" ContentType="image/jpeg"/>
  <Override PartName="/ppt/media/image5.jpeg" ContentType="image/jpeg"/>
  <Override PartName="/ppt/media/image7.jpeg" ContentType="image/jpeg"/>
  <Override PartName="/ppt/media/image8.jpeg" ContentType="image/jpeg"/>
  <Override PartName="/ppt/media/image41.png" ContentType="image/pn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59.png" ContentType="image/png"/>
  <Override PartName="/ppt/media/image18.jpeg" ContentType="image/jpeg"/>
  <Override PartName="/ppt/media/image19.jpeg" ContentType="image/jpeg"/>
  <Override PartName="/ppt/media/image20.jpeg" ContentType="image/jpeg"/>
  <Override PartName="/ppt/media/image44.png" ContentType="image/png"/>
  <Override PartName="/ppt/media/image21.jpeg" ContentType="image/jpeg"/>
  <Override PartName="/ppt/media/image54.png" ContentType="image/pn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57.png" ContentType="image/pn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55.png" ContentType="image/png"/>
  <Override PartName="/ppt/media/image40.jpeg" ContentType="image/jpeg"/>
  <Override PartName="/ppt/media/image42.jpeg" ContentType="image/jpeg"/>
  <Override PartName="/ppt/media/image43.png" ContentType="image/png"/>
  <Override PartName="/ppt/media/image49.jpeg" ContentType="image/jpeg"/>
  <Override PartName="/ppt/media/image46.jpeg" ContentType="image/jpeg"/>
  <Override PartName="/ppt/media/image47.jpeg" ContentType="image/jpeg"/>
  <Override PartName="/ppt/media/image50.png" ContentType="image/png"/>
  <Override PartName="/ppt/media/image51.jpeg" ContentType="image/jpeg"/>
  <Override PartName="/ppt/media/image52.jpeg" ContentType="image/jpeg"/>
  <Override PartName="/ppt/media/image56.jpeg" ContentType="image/jpeg"/>
  <Override PartName="/ppt/media/image58.png" ContentType="image/png"/>
  <Override PartName="/ppt/media/image60.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r>
              <a:rPr b="0" lang="en-US" sz="4400" strike="noStrike" u="none">
                <a:solidFill>
                  <a:srgbClr val="000000"/>
                </a:solidFill>
                <a:effectLst/>
                <a:uFillTx/>
                <a:latin typeface="Arial"/>
              </a:rPr>
              <a:t>Click to move the slide</a:t>
            </a:r>
            <a:endParaRPr b="0" lang="en-US" sz="4400" strike="noStrike" u="none">
              <a:solidFill>
                <a:srgbClr val="000000"/>
              </a:solidFill>
              <a:effectLst/>
              <a:uFillTx/>
              <a:latin typeface="Arial"/>
            </a:endParaRPr>
          </a:p>
        </p:txBody>
      </p:sp>
      <p:sp>
        <p:nvSpPr>
          <p:cNvPr id="16"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indent="0">
              <a:buNone/>
            </a:pPr>
            <a:r>
              <a:rPr b="0" lang="en-US" sz="2000" strike="noStrike" u="none">
                <a:solidFill>
                  <a:srgbClr val="000000"/>
                </a:solidFill>
                <a:effectLst/>
                <a:uFillTx/>
                <a:latin typeface="Arial"/>
              </a:rPr>
              <a:t>Click to edit the notes format</a:t>
            </a:r>
            <a:endParaRPr b="0" lang="en-US" sz="2000" strike="noStrike" u="none">
              <a:solidFill>
                <a:srgbClr val="000000"/>
              </a:solidFill>
              <a:effectLst/>
              <a:uFillTx/>
              <a:latin typeface="Arial"/>
            </a:endParaRPr>
          </a:p>
        </p:txBody>
      </p:sp>
      <p:sp>
        <p:nvSpPr>
          <p:cNvPr id="17"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trike="noStrike" u="none">
                <a:solidFill>
                  <a:srgbClr val="000000"/>
                </a:solidFill>
                <a:effectLst/>
                <a:uFillTx/>
                <a:latin typeface="Times New Roman"/>
              </a:rPr>
              <a:t>&lt;header&gt;</a:t>
            </a:r>
            <a:endParaRPr b="0" lang="en-US" sz="1400" strike="noStrike" u="none">
              <a:solidFill>
                <a:srgbClr val="000000"/>
              </a:solidFill>
              <a:effectLst/>
              <a:uFillTx/>
              <a:latin typeface="Times New Roman"/>
            </a:endParaRPr>
          </a:p>
        </p:txBody>
      </p:sp>
      <p:sp>
        <p:nvSpPr>
          <p:cNvPr id="18" name="PlaceHolder 4"/>
          <p:cNvSpPr>
            <a:spLocks noGrp="1"/>
          </p:cNvSpPr>
          <p:nvPr>
            <p:ph type="dt" idx="1"/>
          </p:nvPr>
        </p:nvSpPr>
        <p:spPr>
          <a:xfrm>
            <a:off x="4399200" y="0"/>
            <a:ext cx="3372840" cy="502560"/>
          </a:xfrm>
          <a:prstGeom prst="rect">
            <a:avLst/>
          </a:prstGeom>
          <a:noFill/>
          <a:ln w="0">
            <a:noFill/>
          </a:ln>
        </p:spPr>
        <p:txBody>
          <a:bodyPr lIns="0" rIns="0" tIns="0" bIns="0" anchor="t">
            <a:noAutofit/>
          </a:bodyPr>
          <a:lstStyle>
            <a:lvl1pPr indent="0" algn="r">
              <a:buNone/>
              <a:defRPr b="0" lang="en-US" sz="1400" strike="noStrike" u="none">
                <a:solidFill>
                  <a:srgbClr val="000000"/>
                </a:solidFill>
                <a:effectLst/>
                <a:uFillTx/>
                <a:latin typeface="Times New Roman"/>
              </a:defRPr>
            </a:lvl1pPr>
          </a:lstStyle>
          <a:p>
            <a:pPr indent="0" algn="r">
              <a:buNone/>
            </a:pPr>
            <a:r>
              <a:rPr b="0" lang="en-US" sz="1400" strike="noStrike" u="none">
                <a:solidFill>
                  <a:srgbClr val="000000"/>
                </a:solidFill>
                <a:effectLst/>
                <a:uFillTx/>
                <a:latin typeface="Times New Roman"/>
              </a:rPr>
              <a:t>&lt;date/time&gt;</a:t>
            </a:r>
            <a:endParaRPr b="0" lang="en-US" sz="1400" strike="noStrike" u="none">
              <a:solidFill>
                <a:srgbClr val="000000"/>
              </a:solidFill>
              <a:effectLst/>
              <a:uFillTx/>
              <a:latin typeface="Times New Roman"/>
            </a:endParaRPr>
          </a:p>
        </p:txBody>
      </p:sp>
      <p:sp>
        <p:nvSpPr>
          <p:cNvPr id="19" name="PlaceHolder 5"/>
          <p:cNvSpPr>
            <a:spLocks noGrp="1"/>
          </p:cNvSpPr>
          <p:nvPr>
            <p:ph type="ftr" idx="2"/>
          </p:nvPr>
        </p:nvSpPr>
        <p:spPr>
          <a:xfrm>
            <a:off x="0" y="9555480"/>
            <a:ext cx="3372840" cy="502560"/>
          </a:xfrm>
          <a:prstGeom prst="rect">
            <a:avLst/>
          </a:prstGeom>
          <a:noFill/>
          <a:ln w="0">
            <a:noFill/>
          </a:ln>
        </p:spPr>
        <p:txBody>
          <a:bodyPr lIns="0" rIns="0" tIns="0" bIns="0" anchor="b">
            <a:noAutofit/>
          </a:bodyPr>
          <a:lstStyle>
            <a:lvl1pPr indent="0">
              <a:buNone/>
              <a:defRPr b="0" lang="en-US" sz="1400" strike="noStrike" u="none">
                <a:solidFill>
                  <a:srgbClr val="000000"/>
                </a:solidFill>
                <a:effectLst/>
                <a:uFillTx/>
                <a:latin typeface="Times New Roman"/>
              </a:defRPr>
            </a:lvl1pPr>
          </a:lstStyle>
          <a:p>
            <a:pPr indent="0">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20" name="PlaceHolder 6"/>
          <p:cNvSpPr>
            <a:spLocks noGrp="1"/>
          </p:cNvSpPr>
          <p:nvPr>
            <p:ph type="sldNum" idx="3"/>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trike="noStrike" u="none">
                <a:solidFill>
                  <a:srgbClr val="000000"/>
                </a:solidFill>
                <a:effectLst/>
                <a:uFillTx/>
                <a:latin typeface="Times New Roman"/>
              </a:defRPr>
            </a:lvl1pPr>
          </a:lstStyle>
          <a:p>
            <a:pPr indent="0" algn="r">
              <a:buNone/>
            </a:pPr>
            <a:fld id="{412B1D7F-2789-435F-9B7D-527BC88BBF06}" type="slidenum">
              <a:rPr b="0" lang="en-US" sz="1400" strike="noStrike" u="none">
                <a:solidFill>
                  <a:srgbClr val="000000"/>
                </a:solidFill>
                <a:effectLst/>
                <a:uFillTx/>
                <a:latin typeface="Times New Roman"/>
              </a:rPr>
              <a:t>&lt;number&gt;</a:t>
            </a:fld>
            <a:endParaRPr b="0" lang="en-US" sz="1400" strike="noStrike" u="non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31" name="CustomShape 15"/>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33" name="CustomShape 19"/>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35" name="CustomShape 2"/>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37" name="CustomShape 2_13"/>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39" name="CustomShape 2_17"/>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41" name="CustomShape 2"/>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type="body"/>
          </p:nvPr>
        </p:nvSpPr>
        <p:spPr>
          <a:xfrm>
            <a:off x="685800" y="4343400"/>
            <a:ext cx="5454000" cy="40824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43" name="CustomShape 2"/>
          <p:cNvSpPr/>
          <p:nvPr/>
        </p:nvSpPr>
        <p:spPr>
          <a:xfrm>
            <a:off x="3884760" y="8685360"/>
            <a:ext cx="2939400" cy="42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body"/>
          </p:nvPr>
        </p:nvSpPr>
        <p:spPr>
          <a:xfrm>
            <a:off x="685800" y="4343400"/>
            <a:ext cx="5454000" cy="40824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45" name="CustomShape 2"/>
          <p:cNvSpPr/>
          <p:nvPr/>
        </p:nvSpPr>
        <p:spPr>
          <a:xfrm>
            <a:off x="3884760" y="8685360"/>
            <a:ext cx="2939400" cy="42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47" name="CustomShape 2_ 2"/>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PlaceHolder 1"/>
          <p:cNvSpPr>
            <a:spLocks noGrp="1"/>
          </p:cNvSpPr>
          <p:nvPr>
            <p:ph type="body"/>
          </p:nvPr>
        </p:nvSpPr>
        <p:spPr>
          <a:xfrm>
            <a:off x="685800" y="4343400"/>
            <a:ext cx="5454000" cy="40824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49" name="CustomShape 2"/>
          <p:cNvSpPr/>
          <p:nvPr/>
        </p:nvSpPr>
        <p:spPr>
          <a:xfrm>
            <a:off x="3884760" y="8685360"/>
            <a:ext cx="2939400" cy="42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body"/>
          </p:nvPr>
        </p:nvSpPr>
        <p:spPr>
          <a:xfrm>
            <a:off x="685800" y="4343400"/>
            <a:ext cx="5454000" cy="40824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15" name="CustomShape 2"/>
          <p:cNvSpPr/>
          <p:nvPr/>
        </p:nvSpPr>
        <p:spPr>
          <a:xfrm>
            <a:off x="3884760" y="8685360"/>
            <a:ext cx="2939400" cy="42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body"/>
          </p:nvPr>
        </p:nvSpPr>
        <p:spPr>
          <a:xfrm>
            <a:off x="685800" y="4343400"/>
            <a:ext cx="5454000" cy="40824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51" name="CustomShape 31"/>
          <p:cNvSpPr/>
          <p:nvPr/>
        </p:nvSpPr>
        <p:spPr>
          <a:xfrm>
            <a:off x="3884760" y="8685360"/>
            <a:ext cx="2939400" cy="42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53" name="CustomShape 2"/>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body"/>
          </p:nvPr>
        </p:nvSpPr>
        <p:spPr>
          <a:xfrm>
            <a:off x="685800" y="4343400"/>
            <a:ext cx="5451120" cy="407952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55" name="CustomShape 2_19"/>
          <p:cNvSpPr/>
          <p:nvPr/>
        </p:nvSpPr>
        <p:spPr>
          <a:xfrm>
            <a:off x="3884760" y="8685360"/>
            <a:ext cx="2936520" cy="421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body"/>
          </p:nvPr>
        </p:nvSpPr>
        <p:spPr>
          <a:xfrm>
            <a:off x="685800" y="4343400"/>
            <a:ext cx="5451120" cy="407952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57" name="CustomShape 2_ 12"/>
          <p:cNvSpPr/>
          <p:nvPr/>
        </p:nvSpPr>
        <p:spPr>
          <a:xfrm>
            <a:off x="3884760" y="8685360"/>
            <a:ext cx="2936520" cy="421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body"/>
          </p:nvPr>
        </p:nvSpPr>
        <p:spPr>
          <a:xfrm>
            <a:off x="685800" y="4343400"/>
            <a:ext cx="5451120" cy="407952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59" name="CustomShape 2_21"/>
          <p:cNvSpPr/>
          <p:nvPr/>
        </p:nvSpPr>
        <p:spPr>
          <a:xfrm>
            <a:off x="3884760" y="8685360"/>
            <a:ext cx="2936520" cy="421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PlaceHolder 1"/>
          <p:cNvSpPr>
            <a:spLocks noGrp="1"/>
          </p:cNvSpPr>
          <p:nvPr>
            <p:ph type="body"/>
          </p:nvPr>
        </p:nvSpPr>
        <p:spPr>
          <a:xfrm>
            <a:off x="685800" y="4343400"/>
            <a:ext cx="5457600" cy="40860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61" name="CustomShape 2_9"/>
          <p:cNvSpPr/>
          <p:nvPr/>
        </p:nvSpPr>
        <p:spPr>
          <a:xfrm>
            <a:off x="3884760" y="8685360"/>
            <a:ext cx="2943000" cy="4284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63" name="CustomShape 2"/>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65" name="CustomShape 2"/>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PlaceHolder 1"/>
          <p:cNvSpPr>
            <a:spLocks noGrp="1"/>
          </p:cNvSpPr>
          <p:nvPr>
            <p:ph type="body"/>
          </p:nvPr>
        </p:nvSpPr>
        <p:spPr>
          <a:xfrm>
            <a:off x="685800" y="4343400"/>
            <a:ext cx="5454000" cy="40824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67" name="CustomShape 2"/>
          <p:cNvSpPr/>
          <p:nvPr/>
        </p:nvSpPr>
        <p:spPr>
          <a:xfrm>
            <a:off x="3884760" y="8685360"/>
            <a:ext cx="2939400" cy="42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body"/>
          </p:nvPr>
        </p:nvSpPr>
        <p:spPr>
          <a:xfrm>
            <a:off x="685800" y="4343400"/>
            <a:ext cx="5454000" cy="40824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17" name="CustomShape 2"/>
          <p:cNvSpPr/>
          <p:nvPr/>
        </p:nvSpPr>
        <p:spPr>
          <a:xfrm>
            <a:off x="3884760" y="8685360"/>
            <a:ext cx="2939400" cy="42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body"/>
          </p:nvPr>
        </p:nvSpPr>
        <p:spPr>
          <a:xfrm>
            <a:off x="685800" y="4343400"/>
            <a:ext cx="5454000" cy="408240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19" name="CustomShape 2"/>
          <p:cNvSpPr/>
          <p:nvPr/>
        </p:nvSpPr>
        <p:spPr>
          <a:xfrm>
            <a:off x="3884760" y="8685360"/>
            <a:ext cx="2939400" cy="424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21" name="CustomShape 27"/>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23" name="CustomShape 7"/>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25" name="CustomShape 2_29"/>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27" name="CustomShape 11"/>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685800" y="4343400"/>
            <a:ext cx="5451840" cy="4080240"/>
          </a:xfrm>
          <a:prstGeom prst="rect">
            <a:avLst/>
          </a:prstGeom>
          <a:noFill/>
          <a:ln w="0">
            <a:noFill/>
          </a:ln>
        </p:spPr>
        <p:txBody>
          <a:bodyPr lIns="0" rIns="0" tIns="0" bIns="0" anchor="t">
            <a:noAutofit/>
          </a:bodyPr>
          <a:p>
            <a:pPr indent="0">
              <a:buNone/>
            </a:pPr>
            <a:endParaRPr b="0" lang="en-US" sz="1800" strike="noStrike" u="none">
              <a:solidFill>
                <a:srgbClr val="000000"/>
              </a:solidFill>
              <a:effectLst/>
              <a:uFillTx/>
              <a:latin typeface="Arial"/>
            </a:endParaRPr>
          </a:p>
        </p:txBody>
      </p:sp>
      <p:sp>
        <p:nvSpPr>
          <p:cNvPr id="229" name="CustomShape 23"/>
          <p:cNvSpPr/>
          <p:nvPr/>
        </p:nvSpPr>
        <p:spPr>
          <a:xfrm>
            <a:off x="3884760" y="8685360"/>
            <a:ext cx="2937240" cy="422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US" sz="1800" strike="noStrike" u="none">
              <a:solidFill>
                <a:srgbClr val="000000"/>
              </a:solidFill>
              <a:effectLst/>
              <a:uFillTx/>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Blank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8160" cy="1143720"/>
          </a:xfrm>
          <a:prstGeom prst="rect">
            <a:avLst/>
          </a:prstGeom>
          <a:noFill/>
          <a:ln w="0">
            <a:noFill/>
          </a:ln>
        </p:spPr>
        <p:txBody>
          <a:bodyPr lIns="0" rIns="0" tIns="0" bIns="0" anchor="ctr">
            <a:spAutoFit/>
          </a:bodyPr>
          <a:p>
            <a:pPr indent="0" algn="ctr">
              <a:buNone/>
            </a:pPr>
            <a:endParaRPr b="0" lang="en-US" sz="4400" strike="noStrike" u="none">
              <a:solidFill>
                <a:srgbClr val="000000"/>
              </a:solidFill>
              <a:effectLst/>
              <a:uFillTx/>
              <a:latin typeface="Arial"/>
            </a:endParaRPr>
          </a:p>
        </p:txBody>
      </p:sp>
      <p:sp>
        <p:nvSpPr>
          <p:cNvPr id="3" name="PlaceHolder 2"/>
          <p:cNvSpPr>
            <a:spLocks noGrp="1"/>
          </p:cNvSpPr>
          <p:nvPr>
            <p:ph type="subTitle"/>
          </p:nvPr>
        </p:nvSpPr>
        <p:spPr>
          <a:xfrm>
            <a:off x="457200" y="1604520"/>
            <a:ext cx="8228160" cy="3976200"/>
          </a:xfrm>
          <a:prstGeom prst="rect">
            <a:avLst/>
          </a:prstGeom>
          <a:noFill/>
          <a:ln w="0">
            <a:noFill/>
          </a:ln>
        </p:spPr>
        <p:txBody>
          <a:bodyPr lIns="0" rIns="0" tIns="0" bIns="0" anchor="ctr">
            <a:spAutoFit/>
          </a:bodyPr>
          <a:p>
            <a:pPr indent="0" algn="ctr">
              <a:buNone/>
            </a:pPr>
            <a:endParaRPr b="0" lang="en-US" sz="3200" strike="noStrike" u="none">
              <a:solidFill>
                <a:srgbClr val="000000"/>
              </a:solidFill>
              <a:effectLst/>
              <a:uFillTx/>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35">
    <p:bg>
      <p:bgPr>
        <a:blipFill rotWithShape="0">
          <a:blip r:embed="rId2"/>
          <a:stretch/>
        </a:blipFill>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8160" cy="114372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5" name="PlaceHolder 2"/>
          <p:cNvSpPr>
            <a:spLocks noGrp="1"/>
          </p:cNvSpPr>
          <p:nvPr>
            <p:ph type="body"/>
          </p:nvPr>
        </p:nvSpPr>
        <p:spPr>
          <a:xfrm>
            <a:off x="457200" y="1604520"/>
            <a:ext cx="8228160" cy="397620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5">
    <p:bg>
      <p:bgPr>
        <a:blipFill rotWithShape="0">
          <a:blip r:embed="rId2"/>
          <a:stretch/>
        </a:blipFill>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8160" cy="114372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7" name="PlaceHolder 2"/>
          <p:cNvSpPr>
            <a:spLocks noGrp="1"/>
          </p:cNvSpPr>
          <p:nvPr>
            <p:ph type="body"/>
          </p:nvPr>
        </p:nvSpPr>
        <p:spPr>
          <a:xfrm>
            <a:off x="457200" y="1604520"/>
            <a:ext cx="8228160" cy="397620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p:bg>
      <p:bgPr>
        <a:blipFill rotWithShape="0">
          <a:blip r:embed="rId2"/>
          <a:stretch/>
        </a:blipFill>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8160" cy="114372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9" name="PlaceHolder 2"/>
          <p:cNvSpPr>
            <a:spLocks noGrp="1"/>
          </p:cNvSpPr>
          <p:nvPr>
            <p:ph type="body"/>
          </p:nvPr>
        </p:nvSpPr>
        <p:spPr>
          <a:xfrm>
            <a:off x="457200" y="1604520"/>
            <a:ext cx="8228160" cy="397620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1">
    <p:bg>
      <p:bgPr>
        <a:blipFill rotWithShape="0">
          <a:blip r:embed="rId2"/>
          <a:stretch/>
        </a:blipFill>
      </p:bgPr>
    </p:bg>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8160" cy="114372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11" name="PlaceHolder 2"/>
          <p:cNvSpPr>
            <a:spLocks noGrp="1"/>
          </p:cNvSpPr>
          <p:nvPr>
            <p:ph type="body"/>
          </p:nvPr>
        </p:nvSpPr>
        <p:spPr>
          <a:xfrm>
            <a:off x="457200" y="1604520"/>
            <a:ext cx="8228160" cy="397620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2">
    <p:bg>
      <p:bgPr>
        <a:blipFill rotWithShape="0">
          <a:blip r:embed="rId2"/>
          <a:stretch/>
        </a:blip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8160" cy="1143720"/>
          </a:xfrm>
          <a:prstGeom prst="rect">
            <a:avLst/>
          </a:prstGeom>
          <a:noFill/>
          <a:ln w="0">
            <a:noFill/>
          </a:ln>
        </p:spPr>
        <p:txBody>
          <a:bodyPr lIns="0" rIns="0" tIns="0" bIns="0" anchor="ctr">
            <a:noAutofit/>
          </a:bodyPr>
          <a:p>
            <a:pPr indent="0" algn="ctr">
              <a:lnSpc>
                <a:spcPct val="100000"/>
              </a:lnSpc>
              <a:buNone/>
              <a:tabLst>
                <a:tab algn="l" pos="0"/>
              </a:tabLst>
            </a:pPr>
            <a:r>
              <a:rPr b="0" lang="en-US" sz="4400" strike="noStrike" u="none">
                <a:solidFill>
                  <a:srgbClr val="000000"/>
                </a:solidFill>
                <a:effectLst/>
                <a:uFillTx/>
                <a:latin typeface="Arial"/>
              </a:rPr>
              <a:t>Click to edit the title text format</a:t>
            </a:r>
            <a:endParaRPr b="0" lang="en-US" sz="4400" strike="noStrike" u="none">
              <a:solidFill>
                <a:srgbClr val="000000"/>
              </a:solidFill>
              <a:effectLst/>
              <a:uFillTx/>
              <a:latin typeface="Arial"/>
            </a:endParaRPr>
          </a:p>
        </p:txBody>
      </p:sp>
      <p:sp>
        <p:nvSpPr>
          <p:cNvPr id="13" name="PlaceHolder 2"/>
          <p:cNvSpPr>
            <a:spLocks noGrp="1"/>
          </p:cNvSpPr>
          <p:nvPr>
            <p:ph type="body"/>
          </p:nvPr>
        </p:nvSpPr>
        <p:spPr>
          <a:xfrm>
            <a:off x="457200" y="1604520"/>
            <a:ext cx="8228160" cy="3976200"/>
          </a:xfrm>
          <a:prstGeom prst="rect">
            <a:avLst/>
          </a:prstGeom>
          <a:noFill/>
          <a:ln w="0">
            <a:noFill/>
          </a:ln>
        </p:spPr>
        <p:txBody>
          <a:bodyPr lIns="0" rIns="0" tIns="0" bIns="0" anchor="t">
            <a:normAutofit/>
          </a:bodyPr>
          <a:p>
            <a:pPr marL="432000" indent="-324000">
              <a:lnSpc>
                <a:spcPct val="100000"/>
              </a:lnSpc>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lnSpc>
                <a:spcPct val="100000"/>
              </a:lnSpc>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lnSpc>
                <a:spcPct val="100000"/>
              </a:lnSpc>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lnSpc>
                <a:spcPct val="100000"/>
              </a:lnSpc>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lnSpc>
                <a:spcPct val="100000"/>
              </a:lnSpc>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
    <p:bg>
      <p:bgPr>
        <a:blipFill rotWithShape="0">
          <a:blip r:embed="rId2"/>
          <a:stretch/>
        </a:blipFill>
      </p:bgPr>
    </p:bg>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708480"/>
            <a:ext cx="8227800" cy="274680"/>
          </a:xfrm>
          <a:prstGeom prst="rect">
            <a:avLst/>
          </a:prstGeom>
          <a:noFill/>
          <a:ln w="0">
            <a:noFill/>
          </a:ln>
        </p:spPr>
        <p:txBody>
          <a:bodyPr lIns="0" rIns="0" tIns="0" bIns="0" anchor="ctr">
            <a:spAutoFit/>
          </a:bodyPr>
          <a:p>
            <a:pPr indent="0">
              <a:lnSpc>
                <a:spcPct val="100000"/>
              </a:lnSpc>
              <a:buNone/>
              <a:tabLst>
                <a:tab algn="l" pos="0"/>
              </a:tabLst>
            </a:pPr>
            <a:r>
              <a:rPr b="0" lang="en-US" sz="1800" strike="noStrike" u="none">
                <a:solidFill>
                  <a:srgbClr val="000000"/>
                </a:solidFill>
                <a:effectLst/>
                <a:uFillTx/>
                <a:latin typeface="Arial"/>
              </a:rPr>
              <a:t>Click to edit the title text format</a:t>
            </a:r>
            <a:endParaRPr b="0" lang="en-US" sz="1800" strike="noStrike" u="none">
              <a:solidFill>
                <a:srgbClr val="000000"/>
              </a:solidFill>
              <a:effectLst/>
              <a:uFillTx/>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708120"/>
            <a:ext cx="8228160" cy="274680"/>
          </a:xfrm>
          <a:prstGeom prst="rect">
            <a:avLst/>
          </a:prstGeom>
          <a:noFill/>
          <a:ln w="0">
            <a:noFill/>
          </a:ln>
        </p:spPr>
        <p:txBody>
          <a:bodyPr lIns="0" rIns="0" tIns="0" bIns="0" anchor="ctr">
            <a:spAutoFit/>
          </a:bodyPr>
          <a:p>
            <a:pPr indent="0">
              <a:buNone/>
            </a:pPr>
            <a:r>
              <a:rPr b="0" lang="en-US" sz="1800" strike="noStrike" u="none">
                <a:solidFill>
                  <a:srgbClr val="000000"/>
                </a:solidFill>
                <a:effectLst/>
                <a:uFillTx/>
                <a:latin typeface="Arial"/>
              </a:rPr>
              <a:t>Click to edit the title text format</a:t>
            </a:r>
            <a:endParaRPr b="0" lang="en-US" sz="1800" strike="noStrike" u="none">
              <a:solidFill>
                <a:srgbClr val="000000"/>
              </a:solidFill>
              <a:effectLst/>
              <a:uFillTx/>
              <a:latin typeface="Arial"/>
            </a:endParaRPr>
          </a:p>
        </p:txBody>
      </p:sp>
      <p:sp>
        <p:nvSpPr>
          <p:cNvPr id="1"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trike="noStrike" u="none">
                <a:solidFill>
                  <a:srgbClr val="000000"/>
                </a:solidFill>
                <a:effectLst/>
                <a:uFillTx/>
                <a:latin typeface="Arial"/>
              </a:rPr>
              <a:t>Click to edit the outline text format</a:t>
            </a:r>
            <a:endParaRPr b="0" lang="en-US" sz="32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en-US" sz="2800" strike="noStrike" u="none">
                <a:solidFill>
                  <a:srgbClr val="000000"/>
                </a:solidFill>
                <a:effectLst/>
                <a:uFillTx/>
                <a:latin typeface="Arial"/>
              </a:rPr>
              <a:t>Second Outline Level</a:t>
            </a:r>
            <a:endParaRPr b="0" lang="en-US" sz="2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en-US" sz="2400" strike="noStrike" u="none">
                <a:solidFill>
                  <a:srgbClr val="000000"/>
                </a:solidFill>
                <a:effectLst/>
                <a:uFillTx/>
                <a:latin typeface="Arial"/>
              </a:rPr>
              <a:t>Third Outline Level</a:t>
            </a:r>
            <a:endParaRPr b="0" lang="en-US" sz="24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en-US" sz="2000" strike="noStrike" u="none">
                <a:solidFill>
                  <a:srgbClr val="000000"/>
                </a:solidFill>
                <a:effectLst/>
                <a:uFillTx/>
                <a:latin typeface="Arial"/>
              </a:rPr>
              <a:t>Fourth Outline Level</a:t>
            </a:r>
            <a:endParaRPr b="0" lang="en-US" sz="20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Fifth Outline Level</a:t>
            </a:r>
            <a:endParaRPr b="0" lang="en-US" sz="20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Sixth Outline Level</a:t>
            </a:r>
            <a:endParaRPr b="0" lang="en-US" sz="20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en-US" sz="2000" strike="noStrike" u="none">
                <a:solidFill>
                  <a:srgbClr val="000000"/>
                </a:solidFill>
                <a:effectLst/>
                <a:uFillTx/>
                <a:latin typeface="Arial"/>
              </a:rPr>
              <a:t>Seventh Outline Level</a:t>
            </a:r>
            <a:endParaRPr b="0" lang="en-US" sz="2000" strike="noStrike" u="none">
              <a:solidFill>
                <a:srgbClr val="000000"/>
              </a:solidFill>
              <a:effectLst/>
              <a:uFillTx/>
              <a:latin typeface="Arial"/>
            </a:endParaRPr>
          </a:p>
        </p:txBody>
      </p:sp>
    </p:spTree>
  </p:cSld>
  <p:clrMap bg1="lt1" tx1="dk1" bg2="lt2" tx2="dk2" accent1="accent1" accent2="accent2" accent3="accent3" accent4="accent4" accent5="accent5" accent6="accent6" hlink="hlink" folHlink="folHlink"/>
  <p:sldLayoutIdLst>
    <p:sldLayoutId id="2147483649"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2"/>
    <p:sldLayoutId id="2147483652" r:id="rId3"/>
    <p:sldLayoutId id="2147483653" r:id="rId4"/>
    <p:sldLayoutId id="2147483654" r:id="rId5"/>
    <p:sldLayoutId id="2147483655" r:id="rId6"/>
    <p:sldLayoutId id="2147483656" r:id="rId7"/>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slideLayout" Target="../slideLayouts/slideLayout2.xml"/><Relationship Id="rId7"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20.jpeg"/><Relationship Id="rId5" Type="http://schemas.openxmlformats.org/officeDocument/2006/relationships/slideLayout" Target="../slideLayouts/slideLayout2.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21.jpeg"/><Relationship Id="rId5" Type="http://schemas.openxmlformats.org/officeDocument/2006/relationships/slideLayout" Target="../slideLayouts/slideLayout2.xml"/><Relationship Id="rId6"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22.jpeg"/><Relationship Id="rId5" Type="http://schemas.openxmlformats.org/officeDocument/2006/relationships/slideLayout" Target="../slideLayouts/slideLayout2.xml"/><Relationship Id="rId6"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23.jpeg"/><Relationship Id="rId5" Type="http://schemas.openxmlformats.org/officeDocument/2006/relationships/slideLayout" Target="../slideLayouts/slideLayout2.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24.jpeg"/><Relationship Id="rId5" Type="http://schemas.openxmlformats.org/officeDocument/2006/relationships/slideLayout" Target="../slideLayouts/slideLayout2.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4.png"/><Relationship Id="rId3" Type="http://schemas.openxmlformats.org/officeDocument/2006/relationships/image" Target="../media/image3.jpeg"/><Relationship Id="rId4" Type="http://schemas.openxmlformats.org/officeDocument/2006/relationships/image" Target="../media/image25.jpeg"/><Relationship Id="rId5" Type="http://schemas.openxmlformats.org/officeDocument/2006/relationships/slideLayout" Target="../slideLayouts/slideLayout2.xml"/><Relationship Id="rId6"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26.jpeg"/><Relationship Id="rId5" Type="http://schemas.openxmlformats.org/officeDocument/2006/relationships/slideLayout" Target="../slideLayouts/slideLayout2.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27.jpeg"/><Relationship Id="rId5" Type="http://schemas.openxmlformats.org/officeDocument/2006/relationships/slideLayout" Target="../slideLayouts/slideLayout2.xml"/><Relationship Id="rId6"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slideLayout" Target="../slideLayouts/slideLayout2.xml"/><Relationship Id="rId7"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6.jpeg"/><Relationship Id="rId5" Type="http://schemas.openxmlformats.org/officeDocument/2006/relationships/slideLayout" Target="../slideLayouts/slideLayout2.xml"/><Relationship Id="rId6"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30.jpeg"/><Relationship Id="rId5" Type="http://schemas.openxmlformats.org/officeDocument/2006/relationships/slideLayout" Target="../slideLayouts/slideLayout2.xml"/><Relationship Id="rId6"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31.jpeg"/><Relationship Id="rId5" Type="http://schemas.openxmlformats.org/officeDocument/2006/relationships/slideLayout" Target="../slideLayouts/slideLayout2.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slideLayout" Target="../slideLayouts/slideLayout2.xml"/><Relationship Id="rId9"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slideLayout" Target="../slideLayouts/slideLayout2.xml"/><Relationship Id="rId8"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39.jpeg"/><Relationship Id="rId5" Type="http://schemas.openxmlformats.org/officeDocument/2006/relationships/slideLayout" Target="../slideLayouts/slideLayout2.xml"/><Relationship Id="rId6"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40.jpeg"/><Relationship Id="rId3" Type="http://schemas.openxmlformats.org/officeDocument/2006/relationships/image" Target="../media/image4.png"/><Relationship Id="rId4" Type="http://schemas.openxmlformats.org/officeDocument/2006/relationships/image" Target="../media/image41.png"/><Relationship Id="rId5" Type="http://schemas.openxmlformats.org/officeDocument/2006/relationships/image" Target="../media/image3.jpe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jpeg"/><Relationship Id="rId10" Type="http://schemas.openxmlformats.org/officeDocument/2006/relationships/image" Target="../media/image46.jpeg"/><Relationship Id="rId11" Type="http://schemas.openxmlformats.org/officeDocument/2006/relationships/image" Target="../media/image47.jpeg"/><Relationship Id="rId12" Type="http://schemas.openxmlformats.org/officeDocument/2006/relationships/image" Target="../media/image48.png"/><Relationship Id="rId13" Type="http://schemas.openxmlformats.org/officeDocument/2006/relationships/image" Target="../media/image49.jpeg"/><Relationship Id="rId14" Type="http://schemas.openxmlformats.org/officeDocument/2006/relationships/slideLayout" Target="../slideLayouts/slideLayout2.xml"/><Relationship Id="rId15"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4.png"/><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slideLayout" Target="../slideLayouts/slideLayout2.xml"/><Relationship Id="rId7"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53.jpe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jpe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slideLayout" Target="../slideLayouts/slideLayout2.xml"/><Relationship Id="rId1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hyperlink" Target="http://lvvk.lt/lt/kontaktai" TargetMode="External"/><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0.jpeg"/><Relationship Id="rId6" Type="http://schemas.openxmlformats.org/officeDocument/2006/relationships/slideLayout" Target="../slideLayouts/slideLayout2.xml"/><Relationship Id="rId7" Type="http://schemas.openxmlformats.org/officeDocument/2006/relationships/notesSlide" Target="../notesSlides/notesSlide28.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7.jpeg"/><Relationship Id="rId5" Type="http://schemas.openxmlformats.org/officeDocument/2006/relationships/slideLayout" Target="../slideLayouts/slideLayout2.xml"/><Relationship Id="rId6"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8.jpeg"/><Relationship Id="rId5" Type="http://schemas.openxmlformats.org/officeDocument/2006/relationships/slideLayout" Target="../slideLayouts/slideLayout2.xml"/><Relationship Id="rId6"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slideLayout" Target="../slideLayouts/slideLayout2.xml"/><Relationship Id="rId7"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11.jpeg"/><Relationship Id="rId5" Type="http://schemas.openxmlformats.org/officeDocument/2006/relationships/slideLayout" Target="../slideLayouts/slideLayout2.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slideLayout" Target="../slideLayouts/slideLayout2.xml"/><Relationship Id="rId7"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14.jpeg"/><Relationship Id="rId5" Type="http://schemas.openxmlformats.org/officeDocument/2006/relationships/slideLayout" Target="../slideLayouts/slideLayout2.xml"/><Relationship Id="rId6"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3.jpeg"/><Relationship Id="rId3" Type="http://schemas.openxmlformats.org/officeDocument/2006/relationships/image" Target="../media/image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slideLayout" Target="../slideLayouts/slideLayout2.xml"/><Relationship Id="rId8"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21" name="CustomShape 1"/>
          <p:cNvSpPr/>
          <p:nvPr/>
        </p:nvSpPr>
        <p:spPr>
          <a:xfrm>
            <a:off x="1371600" y="4345200"/>
            <a:ext cx="7297560" cy="82692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1" lang="en-US" sz="3200" strike="noStrike" u="none">
                <a:solidFill>
                  <a:srgbClr val="632523"/>
                </a:solidFill>
                <a:effectLst/>
                <a:uFillTx/>
                <a:latin typeface="Calibri"/>
                <a:ea typeface="DejaVu Sans"/>
              </a:rPr>
              <a:t>2025 m.  </a:t>
            </a:r>
            <a:br>
              <a:rPr sz="1800"/>
            </a:br>
            <a:r>
              <a:rPr b="1" lang="en-US" sz="3200" strike="noStrike" u="none">
                <a:solidFill>
                  <a:srgbClr val="632523"/>
                </a:solidFill>
                <a:effectLst/>
                <a:uFillTx/>
                <a:latin typeface="Calibri"/>
                <a:ea typeface="DejaVu Sans"/>
              </a:rPr>
              <a:t>VEIKLOS ATASKAITA</a:t>
            </a:r>
            <a:endParaRPr b="0" lang="en-US" sz="3200" strike="noStrike" u="none">
              <a:solidFill>
                <a:srgbClr val="000000"/>
              </a:solidFill>
              <a:effectLst/>
              <a:uFillTx/>
              <a:latin typeface="Arial"/>
            </a:endParaRPr>
          </a:p>
        </p:txBody>
      </p:sp>
      <p:sp>
        <p:nvSpPr>
          <p:cNvPr id="22" name="CustomShape 2"/>
          <p:cNvSpPr/>
          <p:nvPr/>
        </p:nvSpPr>
        <p:spPr>
          <a:xfrm>
            <a:off x="1365120" y="5872320"/>
            <a:ext cx="7297560" cy="425880"/>
          </a:xfrm>
          <a:prstGeom prst="rect">
            <a:avLst/>
          </a:prstGeom>
          <a:noFill/>
          <a:ln w="0">
            <a:noFill/>
          </a:ln>
        </p:spPr>
        <p:style>
          <a:lnRef idx="0"/>
          <a:fillRef idx="0"/>
          <a:effectRef idx="0"/>
          <a:fontRef idx="minor"/>
        </p:style>
        <p:txBody>
          <a:bodyPr lIns="90000" rIns="90000" tIns="45000" bIns="45000" anchor="t">
            <a:normAutofit fontScale="92500" lnSpcReduction="19999"/>
          </a:bodyPr>
          <a:p>
            <a:pPr algn="ctr">
              <a:lnSpc>
                <a:spcPct val="100000"/>
              </a:lnSpc>
              <a:spcBef>
                <a:spcPts val="561"/>
              </a:spcBef>
            </a:pPr>
            <a:r>
              <a:rPr b="1" lang="en-US" sz="2800" strike="noStrike" u="none">
                <a:solidFill>
                  <a:srgbClr val="632523"/>
                </a:solidFill>
                <a:effectLst/>
                <a:uFillTx/>
                <a:latin typeface="Calibri"/>
                <a:ea typeface="DejaVu Sans"/>
              </a:rPr>
              <a:t>2026 m. sausis</a:t>
            </a:r>
            <a:endParaRPr b="0" lang="en-US" sz="2800" strike="noStrike" u="none">
              <a:solidFill>
                <a:srgbClr val="000000"/>
              </a:solidFill>
              <a:effectLst/>
              <a:uFillTx/>
              <a:latin typeface="Arial"/>
            </a:endParaRPr>
          </a:p>
        </p:txBody>
      </p:sp>
      <p:sp>
        <p:nvSpPr>
          <p:cNvPr id="23" name="CustomShape 3"/>
          <p:cNvSpPr/>
          <p:nvPr/>
        </p:nvSpPr>
        <p:spPr>
          <a:xfrm>
            <a:off x="1212480" y="2018880"/>
            <a:ext cx="7144560" cy="6069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US" sz="1800" strike="noStrike" u="none">
                <a:solidFill>
                  <a:srgbClr val="953735"/>
                </a:solidFill>
                <a:effectLst/>
                <a:uFillTx/>
                <a:latin typeface="Calibri"/>
                <a:ea typeface="DejaVu Sans"/>
              </a:rPr>
              <a:t>LIETUVOS VYRIAUSIŲJŲ VIRĖJŲ IR </a:t>
            </a:r>
            <a:endParaRPr b="0" lang="en-US" sz="1800" strike="noStrike" u="none">
              <a:solidFill>
                <a:srgbClr val="000000"/>
              </a:solidFill>
              <a:effectLst/>
              <a:uFillTx/>
              <a:latin typeface="Arial"/>
            </a:endParaRPr>
          </a:p>
          <a:p>
            <a:pPr algn="ctr">
              <a:lnSpc>
                <a:spcPct val="100000"/>
              </a:lnSpc>
            </a:pPr>
            <a:r>
              <a:rPr b="1" lang="en-US" sz="1800" strike="noStrike" u="none">
                <a:solidFill>
                  <a:srgbClr val="953735"/>
                </a:solidFill>
                <a:effectLst/>
                <a:uFillTx/>
                <a:latin typeface="Calibri"/>
                <a:ea typeface="DejaVu Sans"/>
              </a:rPr>
              <a:t>KONDITERIŲ ASOCIACIJA</a:t>
            </a:r>
            <a:endParaRPr b="0" lang="en-US" sz="1800" strike="noStrike" u="none">
              <a:solidFill>
                <a:srgbClr val="000000"/>
              </a:solidFill>
              <a:effectLst/>
              <a:uFillTx/>
              <a:latin typeface="Arial"/>
            </a:endParaRPr>
          </a:p>
        </p:txBody>
      </p:sp>
      <p:pic>
        <p:nvPicPr>
          <p:cNvPr id="24" name="" descr=""/>
          <p:cNvPicPr/>
          <p:nvPr/>
        </p:nvPicPr>
        <p:blipFill>
          <a:blip r:embed="rId2"/>
          <a:stretch/>
        </p:blipFill>
        <p:spPr>
          <a:xfrm>
            <a:off x="232920" y="5376600"/>
            <a:ext cx="1835640" cy="1172880"/>
          </a:xfrm>
          <a:prstGeom prst="rect">
            <a:avLst/>
          </a:prstGeom>
          <a:noFill/>
          <a:ln w="0">
            <a:noFill/>
          </a:ln>
        </p:spPr>
      </p:pic>
      <p:pic>
        <p:nvPicPr>
          <p:cNvPr id="25" name="" descr=""/>
          <p:cNvPicPr/>
          <p:nvPr/>
        </p:nvPicPr>
        <p:blipFill>
          <a:blip r:embed="rId3"/>
          <a:stretch/>
        </p:blipFill>
        <p:spPr>
          <a:xfrm>
            <a:off x="3727440" y="-21600"/>
            <a:ext cx="1818360" cy="209268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7" name="CustomShape 12"/>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78" name="CustomShape 13"/>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79" name="CustomShape 14"/>
          <p:cNvSpPr/>
          <p:nvPr/>
        </p:nvSpPr>
        <p:spPr>
          <a:xfrm>
            <a:off x="2286000" y="228600"/>
            <a:ext cx="6400440" cy="3428640"/>
          </a:xfrm>
          <a:prstGeom prst="rect">
            <a:avLst/>
          </a:prstGeom>
          <a:noFill/>
          <a:ln w="0">
            <a:noFill/>
          </a:ln>
        </p:spPr>
        <p:style>
          <a:lnRef idx="0"/>
          <a:fillRef idx="0"/>
          <a:effectRef idx="0"/>
          <a:fontRef idx="minor"/>
        </p:style>
        <p:txBody>
          <a:bodyPr lIns="90000" rIns="90000" tIns="45000" bIns="45000" anchor="ctr">
            <a:normAutofit fontScale="62500" lnSpcReduction="19999"/>
          </a:bodyPr>
          <a:p>
            <a:pPr>
              <a:lnSpc>
                <a:spcPct val="100000"/>
              </a:lnSpc>
            </a:pPr>
            <a:endParaRPr b="0" lang="en-US" sz="3200" strike="noStrike" u="none">
              <a:solidFill>
                <a:srgbClr val="000000"/>
              </a:solidFill>
              <a:effectLst/>
              <a:uFillTx/>
              <a:latin typeface="Arial"/>
            </a:endParaRPr>
          </a:p>
          <a:p>
            <a:pPr>
              <a:lnSpc>
                <a:spcPct val="100000"/>
              </a:lnSpc>
            </a:pPr>
            <a:endParaRPr b="0" lang="en-US" sz="3200" strike="noStrike" u="none">
              <a:solidFill>
                <a:srgbClr val="000000"/>
              </a:solidFill>
              <a:effectLst/>
              <a:uFillTx/>
              <a:latin typeface="Arial"/>
            </a:endParaRPr>
          </a:p>
          <a:p>
            <a:pPr>
              <a:lnSpc>
                <a:spcPct val="100000"/>
              </a:lnSpc>
            </a:pPr>
            <a:r>
              <a:rPr b="1" lang="en-US" sz="3200" strike="noStrike" u="none">
                <a:solidFill>
                  <a:srgbClr val="4f6228"/>
                </a:solidFill>
                <a:effectLst/>
                <a:uFillTx/>
                <a:latin typeface="Calibri"/>
                <a:ea typeface="DejaVu Sans"/>
              </a:rPr>
              <a:t>Bendradarbiavimas su Generolo Jono Žemaičio </a:t>
            </a:r>
            <a:endParaRPr b="0" lang="en-US" sz="3200" strike="noStrike" u="none">
              <a:solidFill>
                <a:srgbClr val="000000"/>
              </a:solidFill>
              <a:effectLst/>
              <a:uFillTx/>
              <a:latin typeface="Arial"/>
            </a:endParaRPr>
          </a:p>
          <a:p>
            <a:pPr>
              <a:lnSpc>
                <a:spcPct val="100000"/>
              </a:lnSpc>
            </a:pPr>
            <a:r>
              <a:rPr b="1" lang="en-US" sz="3200" strike="noStrike" u="none">
                <a:solidFill>
                  <a:srgbClr val="4f6228"/>
                </a:solidFill>
                <a:effectLst/>
                <a:uFillTx/>
                <a:latin typeface="Calibri"/>
                <a:ea typeface="DejaVu Sans"/>
              </a:rPr>
              <a:t>Lietuvos karo akademija</a:t>
            </a:r>
            <a:endParaRPr b="0" lang="en-US" sz="3200" strike="noStrike" u="none">
              <a:solidFill>
                <a:srgbClr val="000000"/>
              </a:solidFill>
              <a:effectLst/>
              <a:uFillTx/>
              <a:latin typeface="Arial"/>
            </a:endParaRPr>
          </a:p>
          <a:p>
            <a:pPr>
              <a:lnSpc>
                <a:spcPct val="100000"/>
              </a:lnSpc>
            </a:pPr>
            <a:endParaRPr b="0" lang="en-US" sz="32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Meistriškumo kursai</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Lapkričio 7 d. ir gruodžio 15 d. </a:t>
            </a:r>
            <a:endParaRPr b="0" lang="en-US" sz="2800" strike="noStrike" u="none">
              <a:solidFill>
                <a:srgbClr val="000000"/>
              </a:solidFill>
              <a:effectLst/>
              <a:uFillTx/>
              <a:latin typeface="Arial"/>
            </a:endParaRPr>
          </a:p>
          <a:p>
            <a:pPr algn="just">
              <a:lnSpc>
                <a:spcPct val="100000"/>
              </a:lnSpc>
            </a:pP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Dėstytojas – Justinas Kapkovičius</a:t>
            </a:r>
            <a:r>
              <a:rPr b="0" lang="it-IT" sz="2800" strike="noStrike" u="none">
                <a:solidFill>
                  <a:srgbClr val="4f6228"/>
                </a:solidFill>
                <a:effectLst/>
                <a:uFillTx/>
                <a:latin typeface="Calibri"/>
                <a:ea typeface="DejaVu Sans"/>
              </a:rPr>
              <a:t>.</a:t>
            </a:r>
            <a:r>
              <a:rPr b="0" lang="en-US" sz="2800" strike="noStrike" u="none">
                <a:solidFill>
                  <a:srgbClr val="4f6228"/>
                </a:solidFill>
                <a:effectLst/>
                <a:uFillTx/>
                <a:latin typeface="Calibri"/>
                <a:ea typeface="DejaVu Sans"/>
              </a:rPr>
              <a:t> </a:t>
            </a:r>
            <a:endParaRPr b="0" lang="en-US" sz="2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7 val. trukmės meistriškumo mokymuose parodė jautienos, avienos ir vištienos mėsos paruošimo technikas: kaip teisingai virti, kepti žemoje temperatūroje, troškinti, sūdyti, tvariai gaminti.</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p:txBody>
      </p:sp>
      <p:pic>
        <p:nvPicPr>
          <p:cNvPr id="80" name="" descr=""/>
          <p:cNvPicPr/>
          <p:nvPr/>
        </p:nvPicPr>
        <p:blipFill>
          <a:blip r:embed="rId2"/>
          <a:stretch/>
        </p:blipFill>
        <p:spPr>
          <a:xfrm>
            <a:off x="228600" y="5557680"/>
            <a:ext cx="1706400" cy="1089720"/>
          </a:xfrm>
          <a:prstGeom prst="rect">
            <a:avLst/>
          </a:prstGeom>
          <a:noFill/>
          <a:ln w="0">
            <a:noFill/>
          </a:ln>
        </p:spPr>
      </p:pic>
      <p:pic>
        <p:nvPicPr>
          <p:cNvPr id="81" name="" descr=""/>
          <p:cNvPicPr/>
          <p:nvPr/>
        </p:nvPicPr>
        <p:blipFill>
          <a:blip r:embed="rId3"/>
          <a:stretch/>
        </p:blipFill>
        <p:spPr>
          <a:xfrm>
            <a:off x="0" y="67680"/>
            <a:ext cx="1819440" cy="2093760"/>
          </a:xfrm>
          <a:prstGeom prst="rect">
            <a:avLst/>
          </a:prstGeom>
          <a:noFill/>
          <a:ln w="0">
            <a:noFill/>
          </a:ln>
        </p:spPr>
      </p:pic>
      <p:pic>
        <p:nvPicPr>
          <p:cNvPr id="82" name="" descr=""/>
          <p:cNvPicPr/>
          <p:nvPr/>
        </p:nvPicPr>
        <p:blipFill>
          <a:blip r:embed="rId4"/>
          <a:stretch/>
        </p:blipFill>
        <p:spPr>
          <a:xfrm>
            <a:off x="2311560" y="4343400"/>
            <a:ext cx="3049200" cy="2284920"/>
          </a:xfrm>
          <a:prstGeom prst="rect">
            <a:avLst/>
          </a:prstGeom>
          <a:noFill/>
          <a:ln w="0">
            <a:noFill/>
          </a:ln>
        </p:spPr>
      </p:pic>
      <p:pic>
        <p:nvPicPr>
          <p:cNvPr id="83" name="" descr=""/>
          <p:cNvPicPr/>
          <p:nvPr/>
        </p:nvPicPr>
        <p:blipFill>
          <a:blip r:embed="rId5"/>
          <a:stretch/>
        </p:blipFill>
        <p:spPr>
          <a:xfrm>
            <a:off x="5361840" y="4308480"/>
            <a:ext cx="3095280" cy="2319840"/>
          </a:xfrm>
          <a:prstGeom prst="rect">
            <a:avLst/>
          </a:prstGeom>
          <a:noFill/>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4" name="CustomShape 16"/>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85" name="CustomShape 17"/>
          <p:cNvSpPr/>
          <p:nvPr/>
        </p:nvSpPr>
        <p:spPr>
          <a:xfrm>
            <a:off x="2159280" y="2054520"/>
            <a:ext cx="6527160" cy="9169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86" name="CustomShape 18"/>
          <p:cNvSpPr/>
          <p:nvPr/>
        </p:nvSpPr>
        <p:spPr>
          <a:xfrm>
            <a:off x="2146320" y="655920"/>
            <a:ext cx="5939280" cy="2738880"/>
          </a:xfrm>
          <a:prstGeom prst="rect">
            <a:avLst/>
          </a:prstGeom>
          <a:noFill/>
          <a:ln w="0">
            <a:noFill/>
          </a:ln>
        </p:spPr>
        <p:style>
          <a:lnRef idx="0"/>
          <a:fillRef idx="0"/>
          <a:effectRef idx="0"/>
          <a:fontRef idx="minor"/>
        </p:style>
        <p:txBody>
          <a:bodyPr lIns="90000" rIns="90000" tIns="45000" bIns="45000" anchor="ctr">
            <a:normAutofit fontScale="62500" lnSpcReduction="19999"/>
          </a:bodyPr>
          <a:p>
            <a:pPr>
              <a:lnSpc>
                <a:spcPct val="100000"/>
              </a:lnSpc>
            </a:pPr>
            <a:r>
              <a:rPr b="1" lang="en-US" sz="3200" strike="noStrike" u="none">
                <a:solidFill>
                  <a:srgbClr val="4f6228"/>
                </a:solidFill>
                <a:effectLst/>
                <a:uFillTx/>
                <a:latin typeface="Calibri"/>
                <a:ea typeface="DejaVu Sans"/>
              </a:rPr>
              <a:t>Meistriškumo kursai </a:t>
            </a:r>
            <a:endParaRPr b="0" lang="en-US" sz="3200" strike="noStrike" u="none">
              <a:solidFill>
                <a:srgbClr val="000000"/>
              </a:solidFill>
              <a:effectLst/>
              <a:uFillTx/>
              <a:latin typeface="Arial"/>
            </a:endParaRPr>
          </a:p>
          <a:p>
            <a:pPr algn="just">
              <a:lnSpc>
                <a:spcPct val="100000"/>
              </a:lnSpc>
            </a:pP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Birželio 8 d. „Menu Inspired by Modern Gastronomy“ </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Dėstytojai – Jaroslav Orševski, Justinas Kapkovičius ir Živilė Majaraitė – nacionalinės šefų rinktinės nariai</a:t>
            </a:r>
            <a:r>
              <a:rPr b="0" lang="it-IT" sz="2800" strike="noStrike" u="none">
                <a:solidFill>
                  <a:srgbClr val="4f6228"/>
                </a:solidFill>
                <a:effectLst/>
                <a:uFillTx/>
                <a:latin typeface="Calibri"/>
                <a:ea typeface="DejaVu Sans"/>
              </a:rPr>
              <a:t>.</a:t>
            </a:r>
            <a:r>
              <a:rPr b="0" lang="en-US" sz="2800" strike="noStrike" u="none">
                <a:solidFill>
                  <a:srgbClr val="4f6228"/>
                </a:solidFill>
                <a:effectLst/>
                <a:uFillTx/>
                <a:latin typeface="Calibri"/>
                <a:ea typeface="DejaVu Sans"/>
              </a:rPr>
              <a:t> </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Virtuvės šefai pristatė šešių patiekalų degustacinį valgiaraštį: amuse bouche, žuvies, mėsos ir desertų šiuolaikines gamybos technikas, kūrybines idėjas, inovatyvius sprendimus, meistrystę, puošybos elementus.</a:t>
            </a:r>
            <a:endParaRPr b="0" lang="en-US" sz="2800" strike="noStrike" u="none">
              <a:solidFill>
                <a:srgbClr val="000000"/>
              </a:solidFill>
              <a:effectLst/>
              <a:uFillTx/>
              <a:latin typeface="Arial"/>
            </a:endParaRPr>
          </a:p>
          <a:p>
            <a:pPr>
              <a:lnSpc>
                <a:spcPct val="100000"/>
              </a:lnSpc>
            </a:pPr>
            <a:r>
              <a:rPr b="0" lang="en-US" sz="2800" strike="noStrike" u="none">
                <a:solidFill>
                  <a:srgbClr val="4f6228"/>
                </a:solidFill>
                <a:effectLst/>
                <a:uFillTx/>
                <a:latin typeface="Calibri"/>
                <a:ea typeface="DejaVu Sans"/>
              </a:rPr>
              <a:t>Asistavo: Artur Siomin, Irina Bukauskaitė Petrik.</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p:txBody>
      </p:sp>
      <p:pic>
        <p:nvPicPr>
          <p:cNvPr id="87" name="" descr=""/>
          <p:cNvPicPr/>
          <p:nvPr/>
        </p:nvPicPr>
        <p:blipFill>
          <a:blip r:embed="rId2"/>
          <a:stretch/>
        </p:blipFill>
        <p:spPr>
          <a:xfrm>
            <a:off x="228600" y="5557680"/>
            <a:ext cx="1706400" cy="1089720"/>
          </a:xfrm>
          <a:prstGeom prst="rect">
            <a:avLst/>
          </a:prstGeom>
          <a:noFill/>
          <a:ln w="0">
            <a:noFill/>
          </a:ln>
        </p:spPr>
      </p:pic>
      <p:pic>
        <p:nvPicPr>
          <p:cNvPr id="88" name="" descr=""/>
          <p:cNvPicPr/>
          <p:nvPr/>
        </p:nvPicPr>
        <p:blipFill>
          <a:blip r:embed="rId3"/>
          <a:stretch/>
        </p:blipFill>
        <p:spPr>
          <a:xfrm>
            <a:off x="0" y="67680"/>
            <a:ext cx="1819440" cy="2093760"/>
          </a:xfrm>
          <a:prstGeom prst="rect">
            <a:avLst/>
          </a:prstGeom>
          <a:noFill/>
          <a:ln w="0">
            <a:noFill/>
          </a:ln>
        </p:spPr>
      </p:pic>
      <p:pic>
        <p:nvPicPr>
          <p:cNvPr id="89" name="" descr=""/>
          <p:cNvPicPr/>
          <p:nvPr/>
        </p:nvPicPr>
        <p:blipFill>
          <a:blip r:embed="rId4"/>
          <a:stretch/>
        </p:blipFill>
        <p:spPr>
          <a:xfrm>
            <a:off x="2286000" y="3701160"/>
            <a:ext cx="5943240" cy="292680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0" name="CustomShape 1"/>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91" name="CustomShape 2"/>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92" name="CustomShape 3"/>
          <p:cNvSpPr/>
          <p:nvPr/>
        </p:nvSpPr>
        <p:spPr>
          <a:xfrm>
            <a:off x="2104200" y="458280"/>
            <a:ext cx="6810840" cy="3198960"/>
          </a:xfrm>
          <a:prstGeom prst="rect">
            <a:avLst/>
          </a:prstGeom>
          <a:noFill/>
          <a:ln w="0">
            <a:noFill/>
          </a:ln>
        </p:spPr>
        <p:style>
          <a:lnRef idx="0"/>
          <a:fillRef idx="0"/>
          <a:effectRef idx="0"/>
          <a:fontRef idx="minor"/>
        </p:style>
        <p:txBody>
          <a:bodyPr lIns="90000" rIns="90000" tIns="45000" bIns="45000" anchor="ctr">
            <a:normAutofit fontScale="47500" lnSpcReduction="19999"/>
          </a:bodyPr>
          <a:p>
            <a:pPr algn="just">
              <a:lnSpc>
                <a:spcPct val="100000"/>
              </a:lnSpc>
            </a:pPr>
            <a:endParaRPr b="0" lang="en-US" sz="1800" strike="noStrike" u="none">
              <a:solidFill>
                <a:srgbClr val="000000"/>
              </a:solidFill>
              <a:effectLst/>
              <a:uFillTx/>
              <a:latin typeface="Arial"/>
            </a:endParaRPr>
          </a:p>
          <a:p>
            <a:pPr algn="just">
              <a:lnSpc>
                <a:spcPct val="100000"/>
              </a:lnSpc>
            </a:pPr>
            <a:r>
              <a:rPr b="1" lang="en-US" sz="3600" strike="noStrike" u="none">
                <a:solidFill>
                  <a:srgbClr val="4f6228"/>
                </a:solidFill>
                <a:effectLst/>
                <a:uFillTx/>
                <a:latin typeface="Calibri"/>
                <a:ea typeface="DejaVu Sans"/>
              </a:rPr>
              <a:t>LVVKA prezentacijose virtuvės šefai kartu su HoReCa partneriais </a:t>
            </a:r>
            <a:endParaRPr b="0" lang="en-US" sz="3600" strike="noStrike" u="none">
              <a:solidFill>
                <a:srgbClr val="000000"/>
              </a:solidFill>
              <a:effectLst/>
              <a:uFillTx/>
              <a:latin typeface="Arial"/>
            </a:endParaRPr>
          </a:p>
          <a:p>
            <a:pPr algn="just">
              <a:lnSpc>
                <a:spcPct val="100000"/>
              </a:lnSpc>
            </a:pPr>
            <a:r>
              <a:rPr b="1" lang="en-US" sz="3600" strike="noStrike" u="none">
                <a:solidFill>
                  <a:srgbClr val="4f6228"/>
                </a:solidFill>
                <a:effectLst/>
                <a:uFillTx/>
                <a:latin typeface="Calibri"/>
                <a:ea typeface="DejaVu Sans"/>
              </a:rPr>
              <a:t>dalinosi kūrybinėmis idėjomis ir patirtimi:</a:t>
            </a:r>
            <a:endParaRPr b="0" lang="en-US" sz="36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Kovo 2 d. „Virtuvės šefų meistrystė | pavasario prezentacija“</a:t>
            </a:r>
            <a:endParaRPr b="0" lang="en-US" sz="37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Vieta: viešbučio „Pajūrio Gabija“ restoranas, Palanga.</a:t>
            </a: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gn="just">
              <a:lnSpc>
                <a:spcPct val="100000"/>
              </a:lnSpc>
            </a:pPr>
            <a:r>
              <a:rPr b="0" lang="en-US" sz="3700" strike="noStrike" u="none">
                <a:solidFill>
                  <a:srgbClr val="4f6228"/>
                </a:solidFill>
                <a:effectLst/>
                <a:uFillTx/>
                <a:latin typeface="Calibri"/>
                <a:ea typeface="DejaVu Sans"/>
              </a:rPr>
              <a:t>Virtuvės šefų meistrystė, gastronominės patirtys iš įvairių pasaulio virtuvių, tendencijos, šiuolaikinių technikų idėjos, inovatyvūs sprendimai, augaliniai produktai, tvarumas, sezoniškumas.</a:t>
            </a:r>
            <a:endParaRPr b="0" lang="en-US" sz="37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gn="just">
              <a:lnSpc>
                <a:spcPct val="100000"/>
              </a:lnSpc>
            </a:pPr>
            <a:r>
              <a:rPr b="0" lang="en-US" sz="3700" strike="noStrike" u="none">
                <a:solidFill>
                  <a:srgbClr val="4f6228"/>
                </a:solidFill>
                <a:effectLst/>
                <a:uFillTx/>
                <a:latin typeface="Calibri"/>
                <a:ea typeface="DejaVu Sans"/>
              </a:rPr>
              <a:t>Gamino: Edgaras Rutkauskas, Jonas Kondrackas, Žilvinas Stasiulis, Gražvydas Tamkevičius, Valdas Anusevičius, Živilė Majaraitė. </a:t>
            </a:r>
            <a:endParaRPr b="0" lang="en-US" sz="37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Asistavo Klaipėdos turizmo mokyklos virėjai ir padavėjai.</a:t>
            </a: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p:txBody>
      </p:sp>
      <p:pic>
        <p:nvPicPr>
          <p:cNvPr id="93" name="" descr=""/>
          <p:cNvPicPr/>
          <p:nvPr/>
        </p:nvPicPr>
        <p:blipFill>
          <a:blip r:embed="rId2"/>
          <a:stretch/>
        </p:blipFill>
        <p:spPr>
          <a:xfrm>
            <a:off x="228600" y="5557680"/>
            <a:ext cx="1706400" cy="1089720"/>
          </a:xfrm>
          <a:prstGeom prst="rect">
            <a:avLst/>
          </a:prstGeom>
          <a:noFill/>
          <a:ln w="0">
            <a:noFill/>
          </a:ln>
        </p:spPr>
      </p:pic>
      <p:pic>
        <p:nvPicPr>
          <p:cNvPr id="94" name="" descr=""/>
          <p:cNvPicPr/>
          <p:nvPr/>
        </p:nvPicPr>
        <p:blipFill>
          <a:blip r:embed="rId3"/>
          <a:stretch/>
        </p:blipFill>
        <p:spPr>
          <a:xfrm>
            <a:off x="0" y="67680"/>
            <a:ext cx="1819440" cy="2093760"/>
          </a:xfrm>
          <a:prstGeom prst="rect">
            <a:avLst/>
          </a:prstGeom>
          <a:noFill/>
          <a:ln w="0">
            <a:noFill/>
          </a:ln>
        </p:spPr>
      </p:pic>
      <p:pic>
        <p:nvPicPr>
          <p:cNvPr id="95" name="" descr=""/>
          <p:cNvPicPr/>
          <p:nvPr/>
        </p:nvPicPr>
        <p:blipFill>
          <a:blip r:embed="rId4"/>
          <a:stretch/>
        </p:blipFill>
        <p:spPr>
          <a:xfrm>
            <a:off x="2286000" y="3555720"/>
            <a:ext cx="5548680" cy="3072240"/>
          </a:xfrm>
          <a:prstGeom prst="rect">
            <a:avLst/>
          </a:prstGeom>
          <a:noFill/>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6" name="CustomShape 1_6"/>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97" name="CustomShape 2_12"/>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98" name="CustomShape 3_6"/>
          <p:cNvSpPr/>
          <p:nvPr/>
        </p:nvSpPr>
        <p:spPr>
          <a:xfrm>
            <a:off x="2181600" y="685800"/>
            <a:ext cx="6504840" cy="3200040"/>
          </a:xfrm>
          <a:prstGeom prst="rect">
            <a:avLst/>
          </a:prstGeom>
          <a:noFill/>
          <a:ln w="0">
            <a:noFill/>
          </a:ln>
        </p:spPr>
        <p:style>
          <a:lnRef idx="0"/>
          <a:fillRef idx="0"/>
          <a:effectRef idx="0"/>
          <a:fontRef idx="minor"/>
        </p:style>
        <p:txBody>
          <a:bodyPr lIns="90000" rIns="90000" tIns="45000" bIns="45000" anchor="ctr">
            <a:normAutofit fontScale="47500" lnSpcReduction="19999"/>
          </a:bodyPr>
          <a:p>
            <a:pPr algn="just">
              <a:lnSpc>
                <a:spcPct val="100000"/>
              </a:lnSpc>
            </a:pPr>
            <a:r>
              <a:rPr b="1" lang="en-US" sz="3700" strike="noStrike" u="none">
                <a:solidFill>
                  <a:srgbClr val="4f6228"/>
                </a:solidFill>
                <a:effectLst/>
                <a:uFillTx/>
                <a:latin typeface="Calibri"/>
                <a:ea typeface="DejaVu Sans"/>
              </a:rPr>
              <a:t>LVVKA prezentacijose virtuvės šefai kartu su HoReCa partneriais dalinosi kūrybinėmis idėjomis ir patirtimi:</a:t>
            </a:r>
            <a:endParaRPr b="0" lang="en-US" sz="3700" strike="noStrike" u="none">
              <a:solidFill>
                <a:srgbClr val="000000"/>
              </a:solidFill>
              <a:effectLst/>
              <a:uFillTx/>
              <a:latin typeface="Arial"/>
            </a:endParaRPr>
          </a:p>
          <a:p>
            <a:pPr algn="just">
              <a:lnSpc>
                <a:spcPct val="100000"/>
              </a:lnSpc>
            </a:pPr>
            <a:r>
              <a:rPr b="0" lang="en-US" sz="3700" strike="noStrike" u="none">
                <a:solidFill>
                  <a:srgbClr val="4f6228"/>
                </a:solidFill>
                <a:effectLst/>
                <a:uFillTx/>
                <a:latin typeface="Calibri"/>
                <a:ea typeface="DejaVu Sans"/>
              </a:rPr>
              <a:t>Gegužės 11 d. Open cooking | Sustainability | B2B verslo kontaktų renginys </a:t>
            </a:r>
            <a:endParaRPr b="0" lang="en-US" sz="37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Vieta: „Ilzenbergo dvaras“, Rokiškio raj.</a:t>
            </a:r>
            <a:endParaRPr b="0" lang="en-US" sz="37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Gaminančių grupių koordinatoriai: Justinas Kapkovičius, Tadas Paplauskas, Miroslav Styčinskij, Ruslan Bolgov, Renaldas Bujokas, konditerė Valerija Ufimceva, gėrimų ekspertas Mindaugas Burneika. </a:t>
            </a: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Susitikimai skirti stiprinti bendrystę, dalintis patirtimi, kartu mokytis ir skatinti vieni kitus tobulėjimui, pasakojant nuo ko prasideda užkandžio, patiekalo kūryba, akcentuojant tvarumo principus, dalijantis gastronomijos įžvalgomis.</a:t>
            </a: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p:txBody>
      </p:sp>
      <p:pic>
        <p:nvPicPr>
          <p:cNvPr id="99" name="" descr=""/>
          <p:cNvPicPr/>
          <p:nvPr/>
        </p:nvPicPr>
        <p:blipFill>
          <a:blip r:embed="rId2"/>
          <a:stretch/>
        </p:blipFill>
        <p:spPr>
          <a:xfrm>
            <a:off x="228600" y="5557680"/>
            <a:ext cx="1706400" cy="1089720"/>
          </a:xfrm>
          <a:prstGeom prst="rect">
            <a:avLst/>
          </a:prstGeom>
          <a:noFill/>
          <a:ln w="0">
            <a:noFill/>
          </a:ln>
        </p:spPr>
      </p:pic>
      <p:pic>
        <p:nvPicPr>
          <p:cNvPr id="100" name="" descr=""/>
          <p:cNvPicPr/>
          <p:nvPr/>
        </p:nvPicPr>
        <p:blipFill>
          <a:blip r:embed="rId3"/>
          <a:stretch/>
        </p:blipFill>
        <p:spPr>
          <a:xfrm>
            <a:off x="0" y="67680"/>
            <a:ext cx="1819440" cy="2093760"/>
          </a:xfrm>
          <a:prstGeom prst="rect">
            <a:avLst/>
          </a:prstGeom>
          <a:noFill/>
          <a:ln w="0">
            <a:noFill/>
          </a:ln>
        </p:spPr>
      </p:pic>
      <p:pic>
        <p:nvPicPr>
          <p:cNvPr id="101" name="" descr=""/>
          <p:cNvPicPr/>
          <p:nvPr/>
        </p:nvPicPr>
        <p:blipFill>
          <a:blip r:embed="rId4"/>
          <a:stretch/>
        </p:blipFill>
        <p:spPr>
          <a:xfrm>
            <a:off x="2286000" y="3876840"/>
            <a:ext cx="6399360" cy="2776320"/>
          </a:xfrm>
          <a:prstGeom prst="rect">
            <a:avLst/>
          </a:prstGeom>
          <a:noFill/>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2" name="CustomShape 1_8"/>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03" name="CustomShape 2_16"/>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04" name="CustomShape 3_7"/>
          <p:cNvSpPr/>
          <p:nvPr/>
        </p:nvSpPr>
        <p:spPr>
          <a:xfrm>
            <a:off x="2286000" y="871560"/>
            <a:ext cx="5896440" cy="2784600"/>
          </a:xfrm>
          <a:prstGeom prst="rect">
            <a:avLst/>
          </a:prstGeom>
          <a:noFill/>
          <a:ln w="0">
            <a:noFill/>
          </a:ln>
        </p:spPr>
        <p:style>
          <a:lnRef idx="0"/>
          <a:fillRef idx="0"/>
          <a:effectRef idx="0"/>
          <a:fontRef idx="minor"/>
        </p:style>
        <p:txBody>
          <a:bodyPr lIns="90000" rIns="90000" tIns="45000" bIns="45000" anchor="ctr">
            <a:normAutofit fontScale="47500" lnSpcReduction="19999"/>
          </a:bodyPr>
          <a:p>
            <a:pPr algn="just">
              <a:lnSpc>
                <a:spcPct val="100000"/>
              </a:lnSpc>
            </a:pPr>
            <a:r>
              <a:rPr b="1" lang="en-US" sz="4000" strike="noStrike" u="none">
                <a:solidFill>
                  <a:srgbClr val="4f6228"/>
                </a:solidFill>
                <a:effectLst/>
                <a:uFillTx/>
                <a:latin typeface="Calibri"/>
                <a:ea typeface="DejaVu Sans"/>
              </a:rPr>
              <a:t>LVVKA prezentacijose virtuvės šefai kartu su HoReCa partneriais dalinosi kūrybinėmis idėjomis ir patirtimi:</a:t>
            </a:r>
            <a:endParaRPr b="0" lang="en-US" sz="4000" strike="noStrike" u="none">
              <a:solidFill>
                <a:srgbClr val="000000"/>
              </a:solidFill>
              <a:effectLst/>
              <a:uFillTx/>
              <a:latin typeface="Arial"/>
            </a:endParaRPr>
          </a:p>
          <a:p>
            <a:pPr algn="just">
              <a:lnSpc>
                <a:spcPct val="100000"/>
              </a:lnSpc>
            </a:pPr>
            <a:r>
              <a:rPr b="0" lang="en-US" sz="3700" strike="noStrike" u="none">
                <a:solidFill>
                  <a:srgbClr val="4f6228"/>
                </a:solidFill>
                <a:effectLst/>
                <a:uFillTx/>
                <a:latin typeface="Calibri"/>
                <a:ea typeface="DejaVu Sans"/>
              </a:rPr>
              <a:t>Rugsėjis 21 d. „Virtuvės šefų meistrystė | rudens prezentacija“.</a:t>
            </a:r>
            <a:endParaRPr b="0" lang="en-US" sz="37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Vieta: „EGO SPA“ konferencijų salė, Birštonas.</a:t>
            </a:r>
            <a:endParaRPr b="0" lang="en-US" sz="3700" strike="noStrike" u="none">
              <a:solidFill>
                <a:srgbClr val="000000"/>
              </a:solidFill>
              <a:effectLst/>
              <a:uFillTx/>
              <a:latin typeface="Arial"/>
            </a:endParaRPr>
          </a:p>
          <a:p>
            <a:pPr algn="just">
              <a:lnSpc>
                <a:spcPct val="100000"/>
              </a:lnSpc>
            </a:pPr>
            <a:r>
              <a:rPr b="0" lang="en-US" sz="3700" strike="noStrike" u="none">
                <a:solidFill>
                  <a:srgbClr val="4f6228"/>
                </a:solidFill>
                <a:effectLst/>
                <a:uFillTx/>
                <a:latin typeface="Calibri"/>
                <a:ea typeface="DejaVu Sans"/>
              </a:rPr>
              <a:t>Gamino: Erikas Janerikas, Edgaras Rutkauskas, Darius Dabrovolskas, Arūnas Stoškus, Artur Siomin, Valerija Ufimceva. </a:t>
            </a:r>
            <a:endParaRPr b="0" lang="en-US" sz="37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Asistavo Kauno maisto pramonės ir prekybos mokymo centro padavėjai.</a:t>
            </a: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p:txBody>
      </p:sp>
      <p:pic>
        <p:nvPicPr>
          <p:cNvPr id="105" name="" descr=""/>
          <p:cNvPicPr/>
          <p:nvPr/>
        </p:nvPicPr>
        <p:blipFill>
          <a:blip r:embed="rId2"/>
          <a:stretch/>
        </p:blipFill>
        <p:spPr>
          <a:xfrm>
            <a:off x="228600" y="5557680"/>
            <a:ext cx="1706400" cy="1089720"/>
          </a:xfrm>
          <a:prstGeom prst="rect">
            <a:avLst/>
          </a:prstGeom>
          <a:noFill/>
          <a:ln w="0">
            <a:noFill/>
          </a:ln>
        </p:spPr>
      </p:pic>
      <p:pic>
        <p:nvPicPr>
          <p:cNvPr id="106" name="" descr=""/>
          <p:cNvPicPr/>
          <p:nvPr/>
        </p:nvPicPr>
        <p:blipFill>
          <a:blip r:embed="rId3"/>
          <a:stretch/>
        </p:blipFill>
        <p:spPr>
          <a:xfrm>
            <a:off x="0" y="67680"/>
            <a:ext cx="1819440" cy="2093760"/>
          </a:xfrm>
          <a:prstGeom prst="rect">
            <a:avLst/>
          </a:prstGeom>
          <a:noFill/>
          <a:ln w="0">
            <a:noFill/>
          </a:ln>
        </p:spPr>
      </p:pic>
      <p:pic>
        <p:nvPicPr>
          <p:cNvPr id="107" name="" descr=""/>
          <p:cNvPicPr/>
          <p:nvPr/>
        </p:nvPicPr>
        <p:blipFill>
          <a:blip r:embed="rId4"/>
          <a:stretch/>
        </p:blipFill>
        <p:spPr>
          <a:xfrm>
            <a:off x="2489400" y="3657240"/>
            <a:ext cx="5281560" cy="2970720"/>
          </a:xfrm>
          <a:prstGeom prst="rect">
            <a:avLst/>
          </a:prstGeom>
          <a:noFill/>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8" name="CustomShape 1"/>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09" name="CustomShape 2"/>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10" name="CustomShape 3"/>
          <p:cNvSpPr/>
          <p:nvPr/>
        </p:nvSpPr>
        <p:spPr>
          <a:xfrm>
            <a:off x="2011680" y="685800"/>
            <a:ext cx="6445080" cy="2970360"/>
          </a:xfrm>
          <a:prstGeom prst="rect">
            <a:avLst/>
          </a:prstGeom>
          <a:noFill/>
          <a:ln w="0">
            <a:noFill/>
          </a:ln>
        </p:spPr>
        <p:style>
          <a:lnRef idx="0"/>
          <a:fillRef idx="0"/>
          <a:effectRef idx="0"/>
          <a:fontRef idx="minor"/>
        </p:style>
        <p:txBody>
          <a:bodyPr lIns="90000" rIns="90000" tIns="45000" bIns="45000" anchor="ctr">
            <a:normAutofit fontScale="47500" lnSpcReduction="19999"/>
          </a:bodyPr>
          <a:p>
            <a:pPr algn="just">
              <a:lnSpc>
                <a:spcPct val="100000"/>
              </a:lnSpc>
            </a:pPr>
            <a:r>
              <a:rPr b="1" lang="en-US" sz="4000" strike="noStrike" u="none">
                <a:solidFill>
                  <a:srgbClr val="4f6228"/>
                </a:solidFill>
                <a:effectLst/>
                <a:uFillTx/>
                <a:latin typeface="Calibri"/>
                <a:ea typeface="DejaVu Sans"/>
              </a:rPr>
              <a:t>LVVKA prezentacijose virtuvės šefai kartu su HoReCa partneriais dalinosi kūrybine patirtimi:</a:t>
            </a:r>
            <a:endParaRPr b="0" lang="en-US" sz="40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Lapkričio 30 d. „Virtuvės šefų meistrytė | šventinė prezentacija“. </a:t>
            </a:r>
            <a:endParaRPr b="0" lang="en-US" sz="3700" strike="noStrike" u="none">
              <a:solidFill>
                <a:srgbClr val="000000"/>
              </a:solidFill>
              <a:effectLst/>
              <a:uFillTx/>
              <a:latin typeface="Arial"/>
            </a:endParaRPr>
          </a:p>
          <a:p>
            <a:pPr>
              <a:lnSpc>
                <a:spcPct val="100000"/>
              </a:lnSpc>
            </a:pPr>
            <a:r>
              <a:rPr b="0" lang="en-US" sz="3700" strike="noStrike" u="none">
                <a:solidFill>
                  <a:srgbClr val="4f6228"/>
                </a:solidFill>
                <a:effectLst/>
                <a:uFillTx/>
                <a:latin typeface="Calibri"/>
                <a:ea typeface="DejaVu Sans"/>
              </a:rPr>
              <a:t>Vieta: viešbutis „Hilton Garden Inn Vilnius City Centre“</a:t>
            </a:r>
            <a:endParaRPr b="0" lang="en-US" sz="3700" strike="noStrike" u="none">
              <a:solidFill>
                <a:srgbClr val="000000"/>
              </a:solidFill>
              <a:effectLst/>
              <a:uFillTx/>
              <a:latin typeface="Arial"/>
            </a:endParaRPr>
          </a:p>
          <a:p>
            <a:pPr>
              <a:lnSpc>
                <a:spcPct val="100000"/>
              </a:lnSpc>
            </a:pPr>
            <a:endParaRPr b="0" lang="en-US" sz="3700" strike="noStrike" u="none">
              <a:solidFill>
                <a:srgbClr val="000000"/>
              </a:solidFill>
              <a:effectLst/>
              <a:uFillTx/>
              <a:latin typeface="Arial"/>
            </a:endParaRPr>
          </a:p>
          <a:p>
            <a:pPr algn="just">
              <a:lnSpc>
                <a:spcPct val="100000"/>
              </a:lnSpc>
            </a:pPr>
            <a:r>
              <a:rPr b="0" lang="en-US" sz="3700" strike="noStrike" u="none">
                <a:solidFill>
                  <a:srgbClr val="4f6228"/>
                </a:solidFill>
                <a:effectLst/>
                <a:uFillTx/>
                <a:latin typeface="Calibri"/>
                <a:ea typeface="DejaVu Sans"/>
              </a:rPr>
              <a:t>Artėjant didžiosioms metų šventėms, virtuvės meistrai pristato pasaulio virtuvių įkvėptus skonius, kviesdami pasisemti meistrystės idėjų, gastronominių patirčių.</a:t>
            </a:r>
            <a:endParaRPr b="0" lang="en-US" sz="3700" strike="noStrike" u="none">
              <a:solidFill>
                <a:srgbClr val="000000"/>
              </a:solidFill>
              <a:effectLst/>
              <a:uFillTx/>
              <a:latin typeface="Arial"/>
            </a:endParaRPr>
          </a:p>
          <a:p>
            <a:pPr algn="just">
              <a:lnSpc>
                <a:spcPct val="100000"/>
              </a:lnSpc>
            </a:pPr>
            <a:endParaRPr b="0" lang="en-US" sz="3700" strike="noStrike" u="none">
              <a:solidFill>
                <a:srgbClr val="000000"/>
              </a:solidFill>
              <a:effectLst/>
              <a:uFillTx/>
              <a:latin typeface="Arial"/>
            </a:endParaRPr>
          </a:p>
          <a:p>
            <a:pPr algn="just">
              <a:lnSpc>
                <a:spcPct val="100000"/>
              </a:lnSpc>
            </a:pPr>
            <a:r>
              <a:rPr b="0" lang="en-US" sz="3700" strike="noStrike" u="none">
                <a:solidFill>
                  <a:srgbClr val="4f6228"/>
                </a:solidFill>
                <a:effectLst/>
                <a:uFillTx/>
                <a:latin typeface="Calibri"/>
                <a:ea typeface="DejaVu Sans"/>
              </a:rPr>
              <a:t>Gamino virtuvės šefai: Miroslav Styčinskij, Tadas Paplauskas, Aistė Urbanavičiūtė, Renaldas Bujokas, konditerė Živilė Majaraitė.</a:t>
            </a:r>
            <a:endParaRPr b="0" lang="en-US" sz="3700" strike="noStrike" u="none">
              <a:solidFill>
                <a:srgbClr val="000000"/>
              </a:solidFill>
              <a:effectLst/>
              <a:uFillTx/>
              <a:latin typeface="Arial"/>
            </a:endParaRPr>
          </a:p>
          <a:p>
            <a:pPr algn="just">
              <a:lnSpc>
                <a:spcPct val="100000"/>
              </a:lnSpc>
            </a:pPr>
            <a:r>
              <a:rPr b="0" lang="en-US" sz="3700" strike="noStrike" u="none">
                <a:solidFill>
                  <a:srgbClr val="4f6228"/>
                </a:solidFill>
                <a:effectLst/>
                <a:uFillTx/>
                <a:latin typeface="Calibri"/>
                <a:ea typeface="DejaVu Sans"/>
              </a:rPr>
              <a:t>Asistavo: VESK ir KMPPMC mokiniai.</a:t>
            </a:r>
            <a:endParaRPr b="0" lang="en-US" sz="3700" strike="noStrike" u="none">
              <a:solidFill>
                <a:srgbClr val="000000"/>
              </a:solidFill>
              <a:effectLst/>
              <a:uFillTx/>
              <a:latin typeface="Arial"/>
            </a:endParaRPr>
          </a:p>
          <a:p>
            <a:pPr>
              <a:lnSpc>
                <a:spcPct val="100000"/>
              </a:lnSpc>
              <a:tabLst>
                <a:tab algn="l" pos="409680"/>
              </a:tabLst>
            </a:pPr>
            <a:endParaRPr b="0" lang="en-US" sz="3700" strike="noStrike" u="none">
              <a:solidFill>
                <a:srgbClr val="000000"/>
              </a:solidFill>
              <a:effectLst/>
              <a:uFillTx/>
              <a:latin typeface="Arial"/>
            </a:endParaRPr>
          </a:p>
          <a:p>
            <a:pPr>
              <a:lnSpc>
                <a:spcPct val="100000"/>
              </a:lnSpc>
              <a:tabLst>
                <a:tab algn="l" pos="409680"/>
              </a:tabLst>
            </a:pPr>
            <a:endParaRPr b="0" lang="en-US" sz="3700" strike="noStrike" u="none">
              <a:solidFill>
                <a:srgbClr val="000000"/>
              </a:solidFill>
              <a:effectLst/>
              <a:uFillTx/>
              <a:latin typeface="Arial"/>
            </a:endParaRPr>
          </a:p>
        </p:txBody>
      </p:sp>
      <p:pic>
        <p:nvPicPr>
          <p:cNvPr id="111" name="" descr=""/>
          <p:cNvPicPr/>
          <p:nvPr/>
        </p:nvPicPr>
        <p:blipFill>
          <a:blip r:embed="rId2"/>
          <a:stretch/>
        </p:blipFill>
        <p:spPr>
          <a:xfrm>
            <a:off x="228600" y="5528880"/>
            <a:ext cx="1706400" cy="1089720"/>
          </a:xfrm>
          <a:prstGeom prst="rect">
            <a:avLst/>
          </a:prstGeom>
          <a:noFill/>
          <a:ln w="0">
            <a:noFill/>
          </a:ln>
        </p:spPr>
      </p:pic>
      <p:pic>
        <p:nvPicPr>
          <p:cNvPr id="112" name="" descr=""/>
          <p:cNvPicPr/>
          <p:nvPr/>
        </p:nvPicPr>
        <p:blipFill>
          <a:blip r:embed="rId3"/>
          <a:stretch/>
        </p:blipFill>
        <p:spPr>
          <a:xfrm>
            <a:off x="0" y="67680"/>
            <a:ext cx="1819440" cy="2093760"/>
          </a:xfrm>
          <a:prstGeom prst="rect">
            <a:avLst/>
          </a:prstGeom>
          <a:noFill/>
          <a:ln w="0">
            <a:noFill/>
          </a:ln>
        </p:spPr>
      </p:pic>
      <p:pic>
        <p:nvPicPr>
          <p:cNvPr id="113" name="" descr=""/>
          <p:cNvPicPr/>
          <p:nvPr/>
        </p:nvPicPr>
        <p:blipFill>
          <a:blip r:embed="rId4"/>
          <a:stretch/>
        </p:blipFill>
        <p:spPr>
          <a:xfrm>
            <a:off x="2066040" y="3886200"/>
            <a:ext cx="6619320" cy="2741760"/>
          </a:xfrm>
          <a:prstGeom prst="rect">
            <a:avLst/>
          </a:prstGeom>
          <a:noFill/>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14" name="CustomShape 1"/>
          <p:cNvSpPr/>
          <p:nvPr/>
        </p:nvSpPr>
        <p:spPr>
          <a:xfrm>
            <a:off x="1773360" y="69480"/>
            <a:ext cx="7297560" cy="57852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15" name="CustomShape 2"/>
          <p:cNvSpPr/>
          <p:nvPr/>
        </p:nvSpPr>
        <p:spPr>
          <a:xfrm>
            <a:off x="2159280" y="2054520"/>
            <a:ext cx="6525720" cy="42588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16" name="CustomShape 3"/>
          <p:cNvSpPr/>
          <p:nvPr/>
        </p:nvSpPr>
        <p:spPr>
          <a:xfrm>
            <a:off x="2010600" y="685800"/>
            <a:ext cx="7133040" cy="4563000"/>
          </a:xfrm>
          <a:prstGeom prst="rect">
            <a:avLst/>
          </a:prstGeom>
          <a:noFill/>
          <a:ln w="0">
            <a:noFill/>
          </a:ln>
        </p:spPr>
        <p:style>
          <a:lnRef idx="0"/>
          <a:fillRef idx="0"/>
          <a:effectRef idx="0"/>
          <a:fontRef idx="minor"/>
        </p:style>
        <p:txBody>
          <a:bodyPr lIns="90000" rIns="90000" tIns="45000" bIns="45000" anchor="ctr">
            <a:normAutofit fontScale="25000" lnSpcReduction="19999"/>
          </a:bodyPr>
          <a:p>
            <a:pPr algn="just">
              <a:lnSpc>
                <a:spcPct val="100000"/>
              </a:lnSpc>
            </a:pPr>
            <a:r>
              <a:rPr b="1" lang="en-US" sz="8000" strike="noStrike" u="none">
                <a:solidFill>
                  <a:srgbClr val="4f6228"/>
                </a:solidFill>
                <a:effectLst/>
                <a:uFillTx/>
                <a:latin typeface="Calibri"/>
                <a:ea typeface="Times New Roman"/>
              </a:rPr>
              <a:t>Dalyvavimas higienos normų atnaujinime/pakeitimuose.</a:t>
            </a:r>
            <a:endParaRPr b="0" lang="en-US" sz="8000" strike="noStrike" u="none">
              <a:solidFill>
                <a:srgbClr val="000000"/>
              </a:solidFill>
              <a:effectLst/>
              <a:uFillTx/>
              <a:latin typeface="Arial"/>
            </a:endParaRPr>
          </a:p>
          <a:p>
            <a:pPr algn="just">
              <a:lnSpc>
                <a:spcPct val="100000"/>
              </a:lnSpc>
            </a:pPr>
            <a:endParaRPr b="0" lang="en-US" sz="8000" strike="noStrike" u="none">
              <a:solidFill>
                <a:srgbClr val="000000"/>
              </a:solidFill>
              <a:effectLst/>
              <a:uFillTx/>
              <a:latin typeface="Arial"/>
            </a:endParaRPr>
          </a:p>
          <a:p>
            <a:pPr algn="just">
              <a:lnSpc>
                <a:spcPct val="100000"/>
              </a:lnSpc>
            </a:pPr>
            <a:r>
              <a:rPr b="1" lang="en-US" sz="5400" strike="noStrike" u="none">
                <a:solidFill>
                  <a:srgbClr val="4f6228"/>
                </a:solidFill>
                <a:effectLst/>
                <a:uFillTx/>
                <a:latin typeface="Calibri"/>
                <a:ea typeface="Times New Roman"/>
              </a:rPr>
              <a:t>GEROS HIGIENOS PRAKTIKOS TAISYKLIŲ nauja redakcija viešojo maitinimo įmonėms. </a:t>
            </a:r>
            <a:endParaRPr b="0" lang="en-US" sz="5400" strike="noStrike" u="none">
              <a:solidFill>
                <a:srgbClr val="000000"/>
              </a:solidFill>
              <a:effectLst/>
              <a:uFillTx/>
              <a:latin typeface="Arial"/>
            </a:endParaRPr>
          </a:p>
          <a:p>
            <a:pPr algn="just">
              <a:lnSpc>
                <a:spcPct val="100000"/>
              </a:lnSpc>
            </a:pPr>
            <a:endParaRPr b="0" lang="en-US" sz="5400" strike="noStrike" u="none">
              <a:solidFill>
                <a:srgbClr val="000000"/>
              </a:solidFill>
              <a:effectLst/>
              <a:uFillTx/>
              <a:latin typeface="Arial"/>
            </a:endParaRPr>
          </a:p>
          <a:p>
            <a:pPr algn="just">
              <a:lnSpc>
                <a:spcPct val="100000"/>
              </a:lnSpc>
            </a:pPr>
            <a:r>
              <a:rPr b="1" lang="en-US" sz="5400" strike="noStrike" u="none">
                <a:solidFill>
                  <a:srgbClr val="4f6228"/>
                </a:solidFill>
                <a:effectLst/>
                <a:uFillTx/>
                <a:latin typeface="Calibri"/>
                <a:ea typeface="Times New Roman"/>
              </a:rPr>
              <a:t>Terminai / papildymai:</a:t>
            </a:r>
            <a:endParaRPr b="0" lang="en-US" sz="5400" strike="noStrike" u="none">
              <a:solidFill>
                <a:srgbClr val="000000"/>
              </a:solidFill>
              <a:effectLst/>
              <a:uFillTx/>
              <a:latin typeface="Arial"/>
            </a:endParaRPr>
          </a:p>
          <a:p>
            <a:pPr algn="just">
              <a:lnSpc>
                <a:spcPct val="100000"/>
              </a:lnSpc>
            </a:pPr>
            <a:r>
              <a:rPr b="0" lang="en-US" sz="5400" strike="noStrike" u="none">
                <a:solidFill>
                  <a:srgbClr val="4f6228"/>
                </a:solidFill>
                <a:effectLst/>
                <a:uFillTx/>
                <a:latin typeface="Calibri"/>
                <a:ea typeface="Times New Roman"/>
              </a:rPr>
              <a:t>-Mėsos brandinimo aprašymas</a:t>
            </a:r>
            <a:endParaRPr b="0" lang="en-US" sz="5400" strike="noStrike" u="none">
              <a:solidFill>
                <a:srgbClr val="000000"/>
              </a:solidFill>
              <a:effectLst/>
              <a:uFillTx/>
              <a:latin typeface="Arial"/>
            </a:endParaRPr>
          </a:p>
          <a:p>
            <a:pPr algn="just">
              <a:lnSpc>
                <a:spcPct val="100000"/>
              </a:lnSpc>
            </a:pPr>
            <a:r>
              <a:rPr b="0" lang="en-US" sz="5400" strike="noStrike" u="none">
                <a:solidFill>
                  <a:srgbClr val="4f6228"/>
                </a:solidFill>
                <a:effectLst/>
                <a:uFillTx/>
                <a:latin typeface="Calibri"/>
                <a:ea typeface="Times New Roman"/>
              </a:rPr>
              <a:t>-Sous vide technologija ir išsamus temperatūrų aprašymas</a:t>
            </a:r>
            <a:endParaRPr b="0" lang="en-US" sz="5400" strike="noStrike" u="none">
              <a:solidFill>
                <a:srgbClr val="000000"/>
              </a:solidFill>
              <a:effectLst/>
              <a:uFillTx/>
              <a:latin typeface="Arial"/>
            </a:endParaRPr>
          </a:p>
          <a:p>
            <a:pPr algn="just">
              <a:lnSpc>
                <a:spcPct val="100000"/>
              </a:lnSpc>
              <a:spcBef>
                <a:spcPts val="601"/>
              </a:spcBef>
            </a:pPr>
            <a:r>
              <a:rPr b="0" lang="en-US" sz="5400" strike="noStrike" u="none">
                <a:solidFill>
                  <a:srgbClr val="4f6228"/>
                </a:solidFill>
                <a:effectLst/>
                <a:uFillTx/>
                <a:latin typeface="Calibri"/>
                <a:ea typeface="Times New Roman"/>
              </a:rPr>
              <a:t>-Riebalų rūgščių transizomerai (RRT), kurie pramoniniu būdu susidaro hidrinant augalinį aliejų. Kiekis turi būti ne didesnis kaip 2 gramai 100 gramų riebalų kiekio</a:t>
            </a:r>
            <a:r>
              <a:rPr b="0" lang="lt-LT" sz="5400" strike="noStrike" u="none">
                <a:solidFill>
                  <a:srgbClr val="000000"/>
                </a:solidFill>
                <a:effectLst/>
                <a:uFillTx/>
                <a:latin typeface="Calibri"/>
                <a:ea typeface="Calibri"/>
              </a:rPr>
              <a:t>.</a:t>
            </a:r>
            <a:endParaRPr b="0" lang="en-US" sz="5400" strike="noStrike" u="none">
              <a:solidFill>
                <a:srgbClr val="000000"/>
              </a:solidFill>
              <a:effectLst/>
              <a:uFillTx/>
              <a:latin typeface="Arial"/>
            </a:endParaRPr>
          </a:p>
          <a:p>
            <a:pPr>
              <a:lnSpc>
                <a:spcPct val="100000"/>
              </a:lnSpc>
              <a:spcBef>
                <a:spcPts val="601"/>
              </a:spcBef>
            </a:pPr>
            <a:endParaRPr b="0" lang="en-US" sz="5400" strike="noStrike" u="none">
              <a:solidFill>
                <a:srgbClr val="000000"/>
              </a:solidFill>
              <a:effectLst/>
              <a:uFillTx/>
              <a:latin typeface="Arial"/>
            </a:endParaRPr>
          </a:p>
          <a:p>
            <a:pPr algn="just">
              <a:lnSpc>
                <a:spcPct val="100000"/>
              </a:lnSpc>
            </a:pPr>
            <a:r>
              <a:rPr b="0" lang="en-US" sz="5400" strike="noStrike" u="none">
                <a:solidFill>
                  <a:srgbClr val="4f6228"/>
                </a:solidFill>
                <a:effectLst/>
                <a:uFillTx/>
                <a:latin typeface="Calibri"/>
                <a:ea typeface="Times New Roman"/>
              </a:rPr>
              <a:t>-Mikrobiologinis vandens tyrimas.</a:t>
            </a:r>
            <a:endParaRPr b="0" lang="en-US" sz="5400" strike="noStrike" u="none">
              <a:solidFill>
                <a:srgbClr val="000000"/>
              </a:solidFill>
              <a:effectLst/>
              <a:uFillTx/>
              <a:latin typeface="Arial"/>
            </a:endParaRPr>
          </a:p>
          <a:p>
            <a:pPr algn="just">
              <a:lnSpc>
                <a:spcPct val="100000"/>
              </a:lnSpc>
              <a:spcBef>
                <a:spcPts val="1191"/>
              </a:spcBef>
              <a:spcAft>
                <a:spcPts val="992"/>
              </a:spcAft>
            </a:pPr>
            <a:r>
              <a:rPr b="0" lang="en-US" sz="5400" strike="noStrike" u="none">
                <a:solidFill>
                  <a:srgbClr val="4f6228"/>
                </a:solidFill>
                <a:effectLst/>
                <a:uFillTx/>
                <a:latin typeface="Calibri"/>
                <a:ea typeface="Times New Roman"/>
              </a:rPr>
              <a:t>Įmonėms, kurios naudoja viešai vandentiekio skirstomuoju tinklu tiekiamą ar fasuotą geriamąjį vandenį, vandens mikrobiologinių tyrimų atlikti neprivalo.</a:t>
            </a:r>
            <a:endParaRPr b="0" lang="en-US" sz="5400" strike="noStrike" u="none">
              <a:solidFill>
                <a:srgbClr val="000000"/>
              </a:solidFill>
              <a:effectLst/>
              <a:uFillTx/>
              <a:latin typeface="Arial"/>
            </a:endParaRPr>
          </a:p>
          <a:p>
            <a:pPr algn="just">
              <a:lnSpc>
                <a:spcPct val="100000"/>
              </a:lnSpc>
              <a:spcBef>
                <a:spcPts val="1191"/>
              </a:spcBef>
              <a:spcAft>
                <a:spcPts val="992"/>
              </a:spcAft>
            </a:pPr>
            <a:r>
              <a:rPr b="0" lang="en-US" sz="5400" strike="noStrike" u="none">
                <a:solidFill>
                  <a:srgbClr val="4f6228"/>
                </a:solidFill>
                <a:effectLst/>
                <a:uFillTx/>
                <a:latin typeface="Calibri"/>
                <a:ea typeface="Times New Roman"/>
              </a:rPr>
              <a:t>Įmonės, naudojančios geriamąjį vandenį iš savo gręžinio ar šulinio, geriamojo vandens tyrimus turi atlikti. </a:t>
            </a:r>
            <a:endParaRPr b="0" lang="en-US" sz="5400" strike="noStrike" u="none">
              <a:solidFill>
                <a:srgbClr val="000000"/>
              </a:solidFill>
              <a:effectLst/>
              <a:uFillTx/>
              <a:latin typeface="Arial"/>
            </a:endParaRPr>
          </a:p>
          <a:p>
            <a:pPr algn="just">
              <a:lnSpc>
                <a:spcPct val="100000"/>
              </a:lnSpc>
            </a:pPr>
            <a:r>
              <a:rPr b="0" lang="en-US" sz="5400" strike="noStrike" u="none">
                <a:solidFill>
                  <a:srgbClr val="4f6228"/>
                </a:solidFill>
                <a:effectLst/>
                <a:uFillTx/>
                <a:latin typeface="Calibri"/>
                <a:ea typeface="Times New Roman"/>
              </a:rPr>
              <a:t>-Aplinkos laboratoriniai tyrimai (kartą per du metus).</a:t>
            </a:r>
            <a:endParaRPr b="0" lang="en-US" sz="5400" strike="noStrike" u="none">
              <a:solidFill>
                <a:srgbClr val="000000"/>
              </a:solidFill>
              <a:effectLst/>
              <a:uFillTx/>
              <a:latin typeface="Arial"/>
            </a:endParaRPr>
          </a:p>
          <a:p>
            <a:pPr algn="just">
              <a:lnSpc>
                <a:spcPct val="100000"/>
              </a:lnSpc>
            </a:pPr>
            <a:endParaRPr b="0" lang="en-US" sz="5400" strike="noStrike" u="none">
              <a:solidFill>
                <a:srgbClr val="000000"/>
              </a:solidFill>
              <a:effectLst/>
              <a:uFillTx/>
              <a:latin typeface="Arial"/>
            </a:endParaRPr>
          </a:p>
          <a:p>
            <a:pPr algn="just">
              <a:lnSpc>
                <a:spcPct val="100000"/>
              </a:lnSpc>
            </a:pPr>
            <a:r>
              <a:rPr b="0" lang="en-US" sz="5400" strike="noStrike" u="none">
                <a:solidFill>
                  <a:srgbClr val="4f6228"/>
                </a:solidFill>
                <a:effectLst/>
                <a:uFillTx/>
                <a:latin typeface="Calibri"/>
                <a:ea typeface="Times New Roman"/>
              </a:rPr>
              <a:t>-Maisto laboratoriniai tyrimai (kartą per du metus).</a:t>
            </a:r>
            <a:endParaRPr b="0" lang="en-US" sz="5400" strike="noStrike" u="none">
              <a:solidFill>
                <a:srgbClr val="000000"/>
              </a:solidFill>
              <a:effectLst/>
              <a:uFillTx/>
              <a:latin typeface="Arial"/>
            </a:endParaRPr>
          </a:p>
          <a:p>
            <a:pPr algn="just">
              <a:lnSpc>
                <a:spcPct val="100000"/>
              </a:lnSpc>
            </a:pPr>
            <a:endParaRPr b="0" lang="en-US" sz="5400" strike="noStrike" u="none">
              <a:solidFill>
                <a:srgbClr val="000000"/>
              </a:solidFill>
              <a:effectLst/>
              <a:uFillTx/>
              <a:latin typeface="Arial"/>
            </a:endParaRPr>
          </a:p>
          <a:p>
            <a:pPr algn="just">
              <a:lnSpc>
                <a:spcPct val="100000"/>
              </a:lnSpc>
            </a:pPr>
            <a:r>
              <a:rPr b="0" lang="en-US" sz="5400" strike="noStrike" u="none">
                <a:solidFill>
                  <a:srgbClr val="4f6228"/>
                </a:solidFill>
                <a:effectLst/>
                <a:uFillTx/>
                <a:latin typeface="Calibri"/>
                <a:ea typeface="Times New Roman"/>
              </a:rPr>
              <a:t>-Informacija apie tai, kad viešojo maitinimo įstaiga yra draugiška gyvūnams, augintiniams ir taikomi reikalavimai lankytojams, atsivedantiems gyvūnus, turi būti skelbiama prie įėjimo arba kitoje gerai matomoje vietoje.</a:t>
            </a:r>
            <a:endParaRPr b="0" lang="en-US" sz="5400" strike="noStrike" u="none">
              <a:solidFill>
                <a:srgbClr val="000000"/>
              </a:solidFill>
              <a:effectLst/>
              <a:uFillTx/>
              <a:latin typeface="Arial"/>
            </a:endParaRPr>
          </a:p>
          <a:p>
            <a:pPr algn="just">
              <a:lnSpc>
                <a:spcPct val="100000"/>
              </a:lnSpc>
            </a:pPr>
            <a:endParaRPr b="0" lang="en-US" sz="5400" strike="noStrike" u="none">
              <a:solidFill>
                <a:srgbClr val="000000"/>
              </a:solidFill>
              <a:effectLst/>
              <a:uFillTx/>
              <a:latin typeface="Arial"/>
            </a:endParaRPr>
          </a:p>
          <a:p>
            <a:pPr algn="just">
              <a:lnSpc>
                <a:spcPct val="100000"/>
              </a:lnSpc>
            </a:pPr>
            <a:r>
              <a:rPr b="0" lang="en-US" sz="5400" strike="noStrike" u="none">
                <a:solidFill>
                  <a:srgbClr val="4f6228"/>
                </a:solidFill>
                <a:effectLst/>
                <a:uFillTx/>
                <a:latin typeface="Calibri"/>
                <a:ea typeface="Times New Roman"/>
              </a:rPr>
              <a:t>-Kiaušiniai prieš naudojimą turi būti plaunami specialiais arba paviršinio aktyvumo medžiagų plovikliais. Viešojo maitinimo įmonėse, patiekalų gamyboje, turi būti naudojami tik A klasės kiaušiniai. </a:t>
            </a:r>
            <a:endParaRPr b="0" lang="en-US" sz="5400" strike="noStrike" u="none">
              <a:solidFill>
                <a:srgbClr val="000000"/>
              </a:solidFill>
              <a:effectLst/>
              <a:uFillTx/>
              <a:latin typeface="Arial"/>
            </a:endParaRPr>
          </a:p>
          <a:p>
            <a:pPr>
              <a:lnSpc>
                <a:spcPct val="100000"/>
              </a:lnSpc>
            </a:pPr>
            <a:endParaRPr b="0" lang="en-US" sz="5400" strike="noStrike" u="none">
              <a:solidFill>
                <a:srgbClr val="000000"/>
              </a:solidFill>
              <a:effectLst/>
              <a:uFillTx/>
              <a:latin typeface="Arial"/>
            </a:endParaRPr>
          </a:p>
        </p:txBody>
      </p:sp>
      <p:pic>
        <p:nvPicPr>
          <p:cNvPr id="117" name="" descr=""/>
          <p:cNvPicPr/>
          <p:nvPr/>
        </p:nvPicPr>
        <p:blipFill>
          <a:blip r:embed="rId2"/>
          <a:stretch/>
        </p:blipFill>
        <p:spPr>
          <a:xfrm>
            <a:off x="-23760" y="0"/>
            <a:ext cx="1818360" cy="2092680"/>
          </a:xfrm>
          <a:prstGeom prst="rect">
            <a:avLst/>
          </a:prstGeom>
          <a:noFill/>
          <a:ln w="0">
            <a:noFill/>
          </a:ln>
        </p:spPr>
      </p:pic>
      <p:pic>
        <p:nvPicPr>
          <p:cNvPr id="118" name="" descr=""/>
          <p:cNvPicPr/>
          <p:nvPr/>
        </p:nvPicPr>
        <p:blipFill>
          <a:blip r:embed="rId3"/>
          <a:stretch/>
        </p:blipFill>
        <p:spPr>
          <a:xfrm>
            <a:off x="0" y="5577840"/>
            <a:ext cx="1835640" cy="1172880"/>
          </a:xfrm>
          <a:prstGeom prst="rect">
            <a:avLst/>
          </a:prstGeom>
          <a:noFill/>
          <a:ln w="0">
            <a:noFill/>
          </a:ln>
        </p:spPr>
      </p:pic>
      <p:pic>
        <p:nvPicPr>
          <p:cNvPr id="119" name="" descr=""/>
          <p:cNvPicPr/>
          <p:nvPr/>
        </p:nvPicPr>
        <p:blipFill>
          <a:blip r:embed="rId4"/>
          <a:stretch/>
        </p:blipFill>
        <p:spPr>
          <a:xfrm>
            <a:off x="-14040" y="2286000"/>
            <a:ext cx="1841400" cy="2604600"/>
          </a:xfrm>
          <a:prstGeom prst="rect">
            <a:avLst/>
          </a:prstGeom>
          <a:noFill/>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20" name="CustomShape 1"/>
          <p:cNvSpPr/>
          <p:nvPr/>
        </p:nvSpPr>
        <p:spPr>
          <a:xfrm>
            <a:off x="1773360" y="69480"/>
            <a:ext cx="7297560" cy="57852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21" name="CustomShape 2"/>
          <p:cNvSpPr/>
          <p:nvPr/>
        </p:nvSpPr>
        <p:spPr>
          <a:xfrm>
            <a:off x="2159280" y="2054520"/>
            <a:ext cx="6525720" cy="42588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22" name="CustomShape 3"/>
          <p:cNvSpPr/>
          <p:nvPr/>
        </p:nvSpPr>
        <p:spPr>
          <a:xfrm>
            <a:off x="2286000" y="1371600"/>
            <a:ext cx="5943240" cy="45684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effectLst/>
              <a:uFillTx/>
              <a:latin typeface="Arial"/>
            </a:endParaRPr>
          </a:p>
          <a:p>
            <a:pPr>
              <a:lnSpc>
                <a:spcPct val="100000"/>
              </a:lnSpc>
            </a:pPr>
            <a:r>
              <a:rPr b="1" lang="en-US" sz="2400" strike="noStrike" u="none">
                <a:solidFill>
                  <a:srgbClr val="4f6228"/>
                </a:solidFill>
                <a:effectLst/>
                <a:uFillTx/>
                <a:latin typeface="Calibri"/>
                <a:ea typeface="DejaVu Sans"/>
              </a:rPr>
              <a:t>	</a:t>
            </a:r>
            <a:endParaRPr b="0" lang="en-US" sz="2400" strike="noStrike" u="none">
              <a:solidFill>
                <a:srgbClr val="000000"/>
              </a:solidFill>
              <a:effectLst/>
              <a:uFillTx/>
              <a:latin typeface="Arial"/>
            </a:endParaRPr>
          </a:p>
          <a:p>
            <a:pPr>
              <a:lnSpc>
                <a:spcPct val="100000"/>
              </a:lnSpc>
            </a:pPr>
            <a:endParaRPr b="0" lang="en-US" sz="2400" strike="noStrike" u="none">
              <a:solidFill>
                <a:srgbClr val="000000"/>
              </a:solidFill>
              <a:effectLst/>
              <a:uFillTx/>
              <a:latin typeface="Arial"/>
            </a:endParaRPr>
          </a:p>
          <a:p>
            <a:pPr>
              <a:lnSpc>
                <a:spcPct val="100000"/>
              </a:lnSpc>
            </a:pPr>
            <a:endParaRPr b="0" lang="en-US" sz="2400" strike="noStrike" u="none">
              <a:solidFill>
                <a:srgbClr val="000000"/>
              </a:solidFill>
              <a:effectLst/>
              <a:uFillTx/>
              <a:latin typeface="Arial"/>
            </a:endParaRPr>
          </a:p>
          <a:p>
            <a:pPr>
              <a:lnSpc>
                <a:spcPct val="100000"/>
              </a:lnSpc>
            </a:pPr>
            <a:endParaRPr b="0" lang="en-US" sz="24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r>
              <a:rPr b="1" lang="en-US" sz="1800" strike="noStrike" u="none">
                <a:solidFill>
                  <a:srgbClr val="4f6228"/>
                </a:solidFill>
                <a:effectLst/>
                <a:uFillTx/>
                <a:latin typeface="Calibri"/>
                <a:ea typeface="DejaVu Sans"/>
              </a:rPr>
              <a:t>Bendradarbiavimas su profesiniais mokymo centrais </a:t>
            </a:r>
            <a:endParaRPr b="0" lang="en-US" sz="1800" strike="noStrike" u="none">
              <a:solidFill>
                <a:srgbClr val="000000"/>
              </a:solidFill>
              <a:effectLst/>
              <a:uFillTx/>
              <a:latin typeface="Arial"/>
            </a:endParaRPr>
          </a:p>
          <a:p>
            <a:pPr>
              <a:lnSpc>
                <a:spcPct val="100000"/>
              </a:lnSpc>
            </a:pPr>
            <a:r>
              <a:rPr b="1" lang="en-US" sz="1800" strike="noStrike" u="none">
                <a:solidFill>
                  <a:srgbClr val="4f6228"/>
                </a:solidFill>
                <a:effectLst/>
                <a:uFillTx/>
                <a:latin typeface="Calibri"/>
                <a:ea typeface="DejaVu Sans"/>
              </a:rPr>
              <a:t>TVARAUS MAISTO AKADEMIJA </a:t>
            </a:r>
            <a:endParaRPr b="0" lang="en-US" sz="1800" strike="noStrike" u="none">
              <a:solidFill>
                <a:srgbClr val="000000"/>
              </a:solidFill>
              <a:effectLst/>
              <a:uFillTx/>
              <a:latin typeface="Arial"/>
            </a:endParaRPr>
          </a:p>
          <a:p>
            <a:pPr algn="just">
              <a:lnSpc>
                <a:spcPct val="100000"/>
              </a:lnSpc>
            </a:pPr>
            <a:r>
              <a:rPr b="1" lang="en-US" sz="1800" strike="noStrike" u="none">
                <a:solidFill>
                  <a:srgbClr val="4f6228"/>
                </a:solidFill>
                <a:effectLst/>
                <a:uFillTx/>
                <a:latin typeface="Calibri"/>
                <a:ea typeface="DejaVu Sans"/>
              </a:rPr>
              <a:t>Organizatorius „Paulig PRO“: „Santa Maria“ prieskonių ir pasaulio virtuvių produktų gamintoja.</a:t>
            </a:r>
            <a:endParaRPr b="0" lang="en-US" sz="1800" strike="noStrike" u="none">
              <a:solidFill>
                <a:srgbClr val="000000"/>
              </a:solidFill>
              <a:effectLst/>
              <a:uFillTx/>
              <a:latin typeface="Arial"/>
            </a:endParaRPr>
          </a:p>
          <a:p>
            <a:pPr algn="just">
              <a:lnSpc>
                <a:spcPct val="100000"/>
              </a:lnSpc>
            </a:pPr>
            <a:r>
              <a:rPr b="0" lang="en-US" sz="1800" strike="noStrike" u="none">
                <a:solidFill>
                  <a:srgbClr val="4f6228"/>
                </a:solidFill>
                <a:effectLst/>
                <a:uFillTx/>
                <a:latin typeface="Calibri"/>
                <a:ea typeface="DejaVu Sans"/>
              </a:rPr>
              <a:t>Virtuvės šefas Justinas Kapkovičius ir skonių ekspertas Tomas Zubinas dalijasi patarimais apie maisto švaistymo mažinimo būdus, pristato skirtingas gamybos technologijas, puoselėja tvarumo praktikas.</a:t>
            </a:r>
            <a:endParaRPr b="0" lang="en-US" sz="1800" strike="noStrike" u="none">
              <a:solidFill>
                <a:srgbClr val="000000"/>
              </a:solidFill>
              <a:effectLst/>
              <a:uFillTx/>
              <a:latin typeface="Arial"/>
            </a:endParaRPr>
          </a:p>
          <a:p>
            <a:pPr algn="just">
              <a:lnSpc>
                <a:spcPct val="100000"/>
              </a:lnSpc>
            </a:pPr>
            <a:r>
              <a:rPr b="0" lang="en-US" sz="1800" strike="noStrike" u="none">
                <a:solidFill>
                  <a:srgbClr val="4f6228"/>
                </a:solidFill>
                <a:effectLst/>
                <a:uFillTx/>
                <a:latin typeface="Calibri"/>
                <a:ea typeface="DejaVu Sans"/>
              </a:rPr>
              <a:t>Svečiai - asociacijos nariai: Lina Koniuchovaitė, Artur Siomin, Rugilė Matulevičiūtė, Marius Paplauskas, Erikas Janerikas, Darius Dabrovolskas, Živilė Majaraitė, Valerija Ufimceva, Jevgenij Volkov, Vytautas Zdanauskas.</a:t>
            </a:r>
            <a:endParaRPr b="0" lang="en-US" sz="18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a:t>
            </a: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r>
              <a:rPr b="1" lang="en-US" sz="1800" strike="noStrike" u="none">
                <a:solidFill>
                  <a:srgbClr val="7abc32"/>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23" name="" descr=""/>
          <p:cNvPicPr/>
          <p:nvPr/>
        </p:nvPicPr>
        <p:blipFill>
          <a:blip r:embed="rId2"/>
          <a:stretch/>
        </p:blipFill>
        <p:spPr>
          <a:xfrm>
            <a:off x="68760" y="5486400"/>
            <a:ext cx="1835640" cy="1172880"/>
          </a:xfrm>
          <a:prstGeom prst="rect">
            <a:avLst/>
          </a:prstGeom>
          <a:noFill/>
          <a:ln w="0">
            <a:noFill/>
          </a:ln>
        </p:spPr>
      </p:pic>
      <p:pic>
        <p:nvPicPr>
          <p:cNvPr id="124" name="" descr=""/>
          <p:cNvPicPr/>
          <p:nvPr/>
        </p:nvPicPr>
        <p:blipFill>
          <a:blip r:embed="rId3"/>
          <a:stretch/>
        </p:blipFill>
        <p:spPr>
          <a:xfrm>
            <a:off x="-23760" y="0"/>
            <a:ext cx="1818360" cy="2092680"/>
          </a:xfrm>
          <a:prstGeom prst="rect">
            <a:avLst/>
          </a:prstGeom>
          <a:noFill/>
          <a:ln w="0">
            <a:noFill/>
          </a:ln>
        </p:spPr>
      </p:pic>
      <p:pic>
        <p:nvPicPr>
          <p:cNvPr id="125" name="" descr=""/>
          <p:cNvPicPr/>
          <p:nvPr/>
        </p:nvPicPr>
        <p:blipFill>
          <a:blip r:embed="rId4"/>
          <a:stretch/>
        </p:blipFill>
        <p:spPr>
          <a:xfrm>
            <a:off x="2743200" y="4262400"/>
            <a:ext cx="4343040" cy="2442960"/>
          </a:xfrm>
          <a:prstGeom prst="rect">
            <a:avLst/>
          </a:prstGeom>
          <a:noFill/>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26" name="CustomShape 1_ 1"/>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27" name="CustomShape 2_ 1"/>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28" name="CustomShape 3_ 1"/>
          <p:cNvSpPr/>
          <p:nvPr/>
        </p:nvSpPr>
        <p:spPr>
          <a:xfrm>
            <a:off x="2286000" y="457200"/>
            <a:ext cx="6628320" cy="3200040"/>
          </a:xfrm>
          <a:prstGeom prst="rect">
            <a:avLst/>
          </a:prstGeom>
          <a:noFill/>
          <a:ln w="0">
            <a:noFill/>
          </a:ln>
        </p:spPr>
        <p:style>
          <a:lnRef idx="0"/>
          <a:fillRef idx="0"/>
          <a:effectRef idx="0"/>
          <a:fontRef idx="minor"/>
        </p:style>
        <p:txBody>
          <a:bodyPr lIns="90000" rIns="90000" tIns="45000" bIns="45000" anchor="ctr">
            <a:normAutofit/>
          </a:bodyPr>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r>
              <a:rPr b="1" lang="en-US" sz="2200" strike="noStrike" u="none">
                <a:solidFill>
                  <a:srgbClr val="4f6228"/>
                </a:solidFill>
                <a:effectLst/>
                <a:uFillTx/>
                <a:latin typeface="Calibri"/>
                <a:ea typeface="DejaVu Sans"/>
              </a:rPr>
              <a:t>Socialinė iniciatyva </a:t>
            </a:r>
            <a:r>
              <a:rPr b="1" lang="lt-LT" sz="1800" strike="noStrike" u="none">
                <a:solidFill>
                  <a:srgbClr val="4f6228"/>
                </a:solidFill>
                <a:effectLst/>
                <a:uFillTx/>
                <a:latin typeface="Calibri"/>
                <a:ea typeface="DejaVu Sans"/>
              </a:rPr>
              <a:t>„</a:t>
            </a:r>
            <a:r>
              <a:rPr b="1" lang="en-US" sz="2200" strike="noStrike" u="none">
                <a:solidFill>
                  <a:srgbClr val="4f6228"/>
                </a:solidFill>
                <a:effectLst/>
                <a:uFillTx/>
                <a:latin typeface="Calibri"/>
                <a:ea typeface="DejaVu Sans"/>
              </a:rPr>
              <a:t>SVEIKAS VAIKAS – SVEIKA ATEITIS”</a:t>
            </a:r>
            <a:endParaRPr b="0" lang="en-US" sz="22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gn="just">
              <a:lnSpc>
                <a:spcPct val="100000"/>
              </a:lnSpc>
            </a:pPr>
            <a:r>
              <a:rPr b="0" lang="lt-LT" sz="1800" strike="noStrike" u="none">
                <a:solidFill>
                  <a:srgbClr val="4f6228"/>
                </a:solidFill>
                <a:effectLst/>
                <a:uFillTx/>
                <a:latin typeface="Calibri"/>
                <a:ea typeface="DejaVu Sans"/>
              </a:rPr>
              <a:t>Asociacijos nariai, virtuvės šefai, ikimokyklinio ir pradinio ugdymo įstaigose pasakoja apie virėjo profesiją, sveiką mitybą, maistinę vertę, dalinasi kūrybine patirtimi, kartu gamina.</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gn="just">
              <a:lnSpc>
                <a:spcPct val="100000"/>
              </a:lnSpc>
            </a:pPr>
            <a:r>
              <a:rPr b="0" lang="lt-LT" sz="1800" strike="noStrike" u="none">
                <a:solidFill>
                  <a:srgbClr val="4f6228"/>
                </a:solidFill>
                <a:effectLst/>
                <a:uFillTx/>
                <a:latin typeface="Calibri"/>
                <a:ea typeface="DejaVu Sans"/>
              </a:rPr>
              <a:t>Viešbučio „Novotel Vilnius Centre“ virtuvės šefas Vytautas Zdanauskas aplankė Vilniaus Gerosios Vilties progimnazijos mokinius.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tabLst>
                <a:tab algn="l" pos="409680"/>
              </a:tabLst>
            </a:pPr>
            <a:endParaRPr b="0" lang="en-US" sz="1800" strike="noStrike" u="none">
              <a:solidFill>
                <a:srgbClr val="000000"/>
              </a:solidFill>
              <a:effectLst/>
              <a:uFillTx/>
              <a:latin typeface="Arial"/>
            </a:endParaRPr>
          </a:p>
          <a:p>
            <a:pPr>
              <a:lnSpc>
                <a:spcPct val="100000"/>
              </a:lnSpc>
              <a:tabLst>
                <a:tab algn="l" pos="409680"/>
              </a:tabLst>
            </a:pPr>
            <a:endParaRPr b="0" lang="en-US" sz="2800" strike="noStrike" u="none">
              <a:solidFill>
                <a:srgbClr val="000000"/>
              </a:solidFill>
              <a:effectLst/>
              <a:uFillTx/>
              <a:latin typeface="Arial"/>
            </a:endParaRPr>
          </a:p>
          <a:p>
            <a:pPr>
              <a:lnSpc>
                <a:spcPct val="100000"/>
              </a:lnSpc>
              <a:tabLst>
                <a:tab algn="l" pos="409680"/>
              </a:tabLst>
            </a:pPr>
            <a:endParaRPr b="0" lang="en-US" sz="2800" strike="noStrike" u="none">
              <a:solidFill>
                <a:srgbClr val="000000"/>
              </a:solidFill>
              <a:effectLst/>
              <a:uFillTx/>
              <a:latin typeface="Arial"/>
            </a:endParaRPr>
          </a:p>
          <a:p>
            <a:pPr>
              <a:lnSpc>
                <a:spcPct val="100000"/>
              </a:lnSpc>
              <a:tabLst>
                <a:tab algn="l" pos="409680"/>
              </a:tabLst>
            </a:pPr>
            <a:endParaRPr b="0" lang="en-US" sz="2800" strike="noStrike" u="none">
              <a:solidFill>
                <a:srgbClr val="000000"/>
              </a:solidFill>
              <a:effectLst/>
              <a:uFillTx/>
              <a:latin typeface="Arial"/>
            </a:endParaRPr>
          </a:p>
        </p:txBody>
      </p:sp>
      <p:pic>
        <p:nvPicPr>
          <p:cNvPr id="129" name="" descr=""/>
          <p:cNvPicPr/>
          <p:nvPr/>
        </p:nvPicPr>
        <p:blipFill>
          <a:blip r:embed="rId2"/>
          <a:stretch/>
        </p:blipFill>
        <p:spPr>
          <a:xfrm>
            <a:off x="228600" y="5557680"/>
            <a:ext cx="1706400" cy="1089720"/>
          </a:xfrm>
          <a:prstGeom prst="rect">
            <a:avLst/>
          </a:prstGeom>
          <a:noFill/>
          <a:ln w="0">
            <a:noFill/>
          </a:ln>
        </p:spPr>
      </p:pic>
      <p:pic>
        <p:nvPicPr>
          <p:cNvPr id="130" name="" descr=""/>
          <p:cNvPicPr/>
          <p:nvPr/>
        </p:nvPicPr>
        <p:blipFill>
          <a:blip r:embed="rId3"/>
          <a:stretch/>
        </p:blipFill>
        <p:spPr>
          <a:xfrm>
            <a:off x="0" y="67680"/>
            <a:ext cx="1819440" cy="2093760"/>
          </a:xfrm>
          <a:prstGeom prst="rect">
            <a:avLst/>
          </a:prstGeom>
          <a:noFill/>
          <a:ln w="0">
            <a:noFill/>
          </a:ln>
        </p:spPr>
      </p:pic>
      <p:pic>
        <p:nvPicPr>
          <p:cNvPr id="131" name="" descr=""/>
          <p:cNvPicPr/>
          <p:nvPr/>
        </p:nvPicPr>
        <p:blipFill>
          <a:blip r:embed="rId4"/>
          <a:stretch/>
        </p:blipFill>
        <p:spPr>
          <a:xfrm>
            <a:off x="2743200" y="3876840"/>
            <a:ext cx="3884760" cy="2751120"/>
          </a:xfrm>
          <a:prstGeom prst="rect">
            <a:avLst/>
          </a:prstGeom>
          <a:noFill/>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32" name="CustomShape 1"/>
          <p:cNvSpPr/>
          <p:nvPr/>
        </p:nvSpPr>
        <p:spPr>
          <a:xfrm>
            <a:off x="1617480" y="69480"/>
            <a:ext cx="7297560" cy="57852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33" name="CustomShape 2"/>
          <p:cNvSpPr/>
          <p:nvPr/>
        </p:nvSpPr>
        <p:spPr>
          <a:xfrm>
            <a:off x="2159280" y="2054520"/>
            <a:ext cx="6525720" cy="42588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34" name="CustomShape 3"/>
          <p:cNvSpPr/>
          <p:nvPr/>
        </p:nvSpPr>
        <p:spPr>
          <a:xfrm>
            <a:off x="2057400" y="1600200"/>
            <a:ext cx="6400440" cy="159984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endParaRPr b="0" lang="en-US" sz="2200" strike="noStrike" u="none">
              <a:solidFill>
                <a:srgbClr val="000000"/>
              </a:solidFill>
              <a:effectLst/>
              <a:uFillTx/>
              <a:latin typeface="Arial"/>
            </a:endParaRPr>
          </a:p>
          <a:p>
            <a:pPr>
              <a:lnSpc>
                <a:spcPct val="100000"/>
              </a:lnSpc>
            </a:pPr>
            <a:endParaRPr b="0" lang="en-US" sz="2200" strike="noStrike" u="none">
              <a:solidFill>
                <a:srgbClr val="000000"/>
              </a:solidFill>
              <a:effectLst/>
              <a:uFillTx/>
              <a:latin typeface="Arial"/>
            </a:endParaRPr>
          </a:p>
          <a:p>
            <a:pPr>
              <a:lnSpc>
                <a:spcPct val="100000"/>
              </a:lnSpc>
            </a:pPr>
            <a:r>
              <a:rPr b="1" lang="en-US" sz="2000" strike="noStrike" u="none">
                <a:solidFill>
                  <a:srgbClr val="4f6228"/>
                </a:solidFill>
                <a:effectLst/>
                <a:uFillTx/>
                <a:latin typeface="Calibri"/>
                <a:ea typeface="DejaVu Sans"/>
              </a:rPr>
              <a:t>Virtuvės šefų pristatymas ir gastronomijos renginiai, gastroturizmo vystymas.</a:t>
            </a:r>
            <a:endParaRPr b="0" lang="en-US" sz="2000" strike="noStrike" u="none">
              <a:solidFill>
                <a:srgbClr val="000000"/>
              </a:solidFill>
              <a:effectLst/>
              <a:uFillTx/>
              <a:latin typeface="Arial"/>
            </a:endParaRPr>
          </a:p>
          <a:p>
            <a:pPr algn="just">
              <a:lnSpc>
                <a:spcPct val="100000"/>
              </a:lnSpc>
            </a:pPr>
            <a:r>
              <a:rPr b="0" lang="en-US" sz="2000" strike="noStrike" u="none">
                <a:solidFill>
                  <a:srgbClr val="4f6228"/>
                </a:solidFill>
                <a:effectLst/>
                <a:uFillTx/>
                <a:latin typeface="Calibri"/>
                <a:ea typeface="DejaVu Sans"/>
              </a:rPr>
              <a:t>Lapkričio 3 – 9 d. 15-oji Lietuvos gastronomijos savaitė     Tema: </a:t>
            </a:r>
            <a:r>
              <a:rPr b="1" lang="lt-LT" sz="2000" strike="noStrike" u="none">
                <a:solidFill>
                  <a:srgbClr val="4f6228"/>
                </a:solidFill>
                <a:effectLst/>
                <a:uFillTx/>
                <a:latin typeface="Calibri"/>
                <a:ea typeface="DejaVu Sans"/>
              </a:rPr>
              <a:t>„</a:t>
            </a:r>
            <a:r>
              <a:rPr b="0" lang="en-US" sz="2000" strike="noStrike" u="none">
                <a:solidFill>
                  <a:srgbClr val="4f6228"/>
                </a:solidFill>
                <a:effectLst/>
                <a:uFillTx/>
                <a:latin typeface="Calibri"/>
                <a:ea typeface="DejaVu Sans"/>
              </a:rPr>
              <a:t>Gastronomija be sienų</a:t>
            </a:r>
            <a:r>
              <a:rPr b="1" lang="lt-LT" sz="2000" strike="noStrike" u="none">
                <a:solidFill>
                  <a:srgbClr val="4f6228"/>
                </a:solidFill>
                <a:effectLst/>
                <a:uFillTx/>
                <a:latin typeface="Calibri"/>
                <a:ea typeface="DejaVu Sans"/>
              </a:rPr>
              <a:t>“</a:t>
            </a:r>
            <a:r>
              <a:rPr b="0" lang="en-US" sz="2000" strike="noStrike" u="none">
                <a:solidFill>
                  <a:srgbClr val="4f6228"/>
                </a:solidFill>
                <a:effectLst/>
                <a:uFillTx/>
                <a:latin typeface="Calibri"/>
                <a:ea typeface="DejaVu Sans"/>
              </a:rPr>
              <a:t>, kurios metu restoranai  svečius vedė skonio kelionėmis nuo Europos iki Azijos ir Amerikos pasaulio virtuvių ypatumų.</a:t>
            </a:r>
            <a:endParaRPr b="0" lang="en-US" sz="2000" strike="noStrike" u="none">
              <a:solidFill>
                <a:srgbClr val="000000"/>
              </a:solidFill>
              <a:effectLst/>
              <a:uFillTx/>
              <a:latin typeface="Arial"/>
            </a:endParaRPr>
          </a:p>
          <a:p>
            <a:pPr algn="just">
              <a:lnSpc>
                <a:spcPct val="100000"/>
              </a:lnSpc>
            </a:pPr>
            <a:r>
              <a:rPr b="0" lang="en-US" sz="2000" strike="noStrike" u="none">
                <a:solidFill>
                  <a:srgbClr val="4f6228"/>
                </a:solidFill>
                <a:effectLst/>
                <a:uFillTx/>
                <a:latin typeface="Calibri"/>
                <a:ea typeface="DejaVu Sans"/>
              </a:rPr>
              <a:t>Dalyviai: 62 restoranai iš visos Lietuvos.</a:t>
            </a:r>
            <a:endParaRPr b="0" lang="en-US" sz="2000" strike="noStrike" u="none">
              <a:solidFill>
                <a:srgbClr val="000000"/>
              </a:solidFill>
              <a:effectLst/>
              <a:uFillTx/>
              <a:latin typeface="Arial"/>
            </a:endParaRPr>
          </a:p>
          <a:p>
            <a:pPr>
              <a:lnSpc>
                <a:spcPct val="100000"/>
              </a:lnSpc>
            </a:pPr>
            <a:r>
              <a:rPr b="1" lang="en-US" sz="2000" strike="noStrike" u="none">
                <a:solidFill>
                  <a:srgbClr val="4f6228"/>
                </a:solidFill>
                <a:effectLst/>
                <a:uFillTx/>
                <a:latin typeface="Calibri"/>
                <a:ea typeface="DejaVu Sans"/>
              </a:rPr>
              <a:t>Organizatoriai: Lietuvos viešbučių ir restoranų asociacija, Lietuvos vyriausiųjų virėjų ir konditerių asociacija.</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https://gastrosavaite.lt</a:t>
            </a:r>
            <a:endParaRPr b="0" lang="en-US" sz="2000" strike="noStrike" u="none">
              <a:solidFill>
                <a:srgbClr val="000000"/>
              </a:solidFill>
              <a:effectLst/>
              <a:uFillTx/>
              <a:latin typeface="Arial"/>
            </a:endParaRPr>
          </a:p>
          <a:p>
            <a:pPr>
              <a:lnSpc>
                <a:spcPct val="100000"/>
              </a:lnSpc>
            </a:pPr>
            <a:r>
              <a:rPr b="1" lang="en-US" sz="1800" strike="noStrike" u="none">
                <a:solidFill>
                  <a:srgbClr val="4f6228"/>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35" name="" descr=""/>
          <p:cNvPicPr/>
          <p:nvPr/>
        </p:nvPicPr>
        <p:blipFill>
          <a:blip r:embed="rId2"/>
          <a:stretch/>
        </p:blipFill>
        <p:spPr>
          <a:xfrm>
            <a:off x="244800" y="5525640"/>
            <a:ext cx="1771200" cy="1131480"/>
          </a:xfrm>
          <a:prstGeom prst="rect">
            <a:avLst/>
          </a:prstGeom>
          <a:noFill/>
          <a:ln w="0">
            <a:noFill/>
          </a:ln>
        </p:spPr>
      </p:pic>
      <p:pic>
        <p:nvPicPr>
          <p:cNvPr id="136" name="" descr=""/>
          <p:cNvPicPr/>
          <p:nvPr/>
        </p:nvPicPr>
        <p:blipFill>
          <a:blip r:embed="rId3"/>
          <a:stretch/>
        </p:blipFill>
        <p:spPr>
          <a:xfrm>
            <a:off x="-91440" y="-108360"/>
            <a:ext cx="1818360" cy="2092680"/>
          </a:xfrm>
          <a:prstGeom prst="rect">
            <a:avLst/>
          </a:prstGeom>
          <a:noFill/>
          <a:ln w="0">
            <a:noFill/>
          </a:ln>
        </p:spPr>
      </p:pic>
      <p:pic>
        <p:nvPicPr>
          <p:cNvPr id="137" name="" descr=""/>
          <p:cNvPicPr/>
          <p:nvPr/>
        </p:nvPicPr>
        <p:blipFill>
          <a:blip r:embed="rId4"/>
          <a:stretch/>
        </p:blipFill>
        <p:spPr>
          <a:xfrm>
            <a:off x="2443680" y="4572000"/>
            <a:ext cx="5555880" cy="2055960"/>
          </a:xfrm>
          <a:prstGeom prst="rect">
            <a:avLst/>
          </a:prstGeom>
          <a:noFill/>
          <a:ln w="0">
            <a:noFill/>
          </a:ln>
        </p:spPr>
      </p:pic>
      <p:pic>
        <p:nvPicPr>
          <p:cNvPr id="138" name="" descr=""/>
          <p:cNvPicPr/>
          <p:nvPr/>
        </p:nvPicPr>
        <p:blipFill>
          <a:blip r:embed="rId5"/>
          <a:stretch/>
        </p:blipFill>
        <p:spPr>
          <a:xfrm>
            <a:off x="228600" y="1851480"/>
            <a:ext cx="1695240" cy="3673800"/>
          </a:xfrm>
          <a:prstGeom prst="rect">
            <a:avLst/>
          </a:prstGeom>
          <a:noFill/>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26" name="CustomShape 1"/>
          <p:cNvSpPr/>
          <p:nvPr/>
        </p:nvSpPr>
        <p:spPr>
          <a:xfrm>
            <a:off x="1976040" y="1081440"/>
            <a:ext cx="6525720" cy="1246320"/>
          </a:xfrm>
          <a:prstGeom prst="rect">
            <a:avLst/>
          </a:prstGeom>
          <a:noFill/>
          <a:ln w="0">
            <a:noFill/>
          </a:ln>
        </p:spPr>
        <p:style>
          <a:lnRef idx="0"/>
          <a:fillRef idx="0"/>
          <a:effectRef idx="0"/>
          <a:fontRef idx="minor"/>
        </p:style>
        <p:txBody>
          <a:bodyPr lIns="90000" rIns="90000" tIns="45000" bIns="45000" anchor="ctr">
            <a:normAutofit fontScale="92500" lnSpcReduction="9999"/>
          </a:bodyPr>
          <a:p>
            <a:pPr algn="just">
              <a:lnSpc>
                <a:spcPct val="100000"/>
              </a:lnSpc>
            </a:pPr>
            <a:r>
              <a:rPr b="1" lang="en-US" sz="2200" strike="noStrike" u="none">
                <a:solidFill>
                  <a:srgbClr val="4f6228"/>
                </a:solidFill>
                <a:effectLst/>
                <a:uFillTx/>
                <a:latin typeface="Calibri"/>
                <a:ea typeface="DejaVu Sans"/>
              </a:rPr>
              <a:t>LVVKA misija </a:t>
            </a:r>
            <a:r>
              <a:rPr b="0" lang="en-US" sz="2200" strike="noStrike" u="none">
                <a:solidFill>
                  <a:srgbClr val="4f6228"/>
                </a:solidFill>
                <a:effectLst/>
                <a:uFillTx/>
                <a:latin typeface="Calibri"/>
                <a:ea typeface="DejaVu Sans"/>
              </a:rPr>
              <a:t>– stiprinti Lietuvos gastronomijos kultūrą, puoselėti virtuvės šefų ir konditerių meistrystę, reprezentuoti Lietuvą pasaulio gastronomijos žemėlapyje ir tarptautiniuose kulinarijos čempionatuose.</a:t>
            </a:r>
            <a:endParaRPr b="0" lang="en-US" sz="2200" strike="noStrike" u="none">
              <a:solidFill>
                <a:srgbClr val="000000"/>
              </a:solidFill>
              <a:effectLst/>
              <a:uFillTx/>
              <a:latin typeface="Arial"/>
            </a:endParaRPr>
          </a:p>
        </p:txBody>
      </p:sp>
      <p:sp>
        <p:nvSpPr>
          <p:cNvPr id="27" name="CustomShape 2"/>
          <p:cNvSpPr/>
          <p:nvPr/>
        </p:nvSpPr>
        <p:spPr>
          <a:xfrm>
            <a:off x="1773360" y="222120"/>
            <a:ext cx="7297560" cy="7311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pic>
        <p:nvPicPr>
          <p:cNvPr id="28" name="" descr=""/>
          <p:cNvPicPr/>
          <p:nvPr/>
        </p:nvPicPr>
        <p:blipFill>
          <a:blip r:embed="rId2"/>
          <a:stretch/>
        </p:blipFill>
        <p:spPr>
          <a:xfrm>
            <a:off x="210960" y="5445720"/>
            <a:ext cx="1835640" cy="1172880"/>
          </a:xfrm>
          <a:prstGeom prst="rect">
            <a:avLst/>
          </a:prstGeom>
          <a:noFill/>
          <a:ln w="0">
            <a:noFill/>
          </a:ln>
        </p:spPr>
      </p:pic>
      <p:pic>
        <p:nvPicPr>
          <p:cNvPr id="29" name="" descr=""/>
          <p:cNvPicPr/>
          <p:nvPr/>
        </p:nvPicPr>
        <p:blipFill>
          <a:blip r:embed="rId3"/>
          <a:stretch/>
        </p:blipFill>
        <p:spPr>
          <a:xfrm>
            <a:off x="-23760" y="0"/>
            <a:ext cx="1818360" cy="2092680"/>
          </a:xfrm>
          <a:prstGeom prst="rect">
            <a:avLst/>
          </a:prstGeom>
          <a:noFill/>
          <a:ln w="0">
            <a:noFill/>
          </a:ln>
        </p:spPr>
      </p:pic>
      <p:pic>
        <p:nvPicPr>
          <p:cNvPr id="30" name="" descr=""/>
          <p:cNvPicPr/>
          <p:nvPr/>
        </p:nvPicPr>
        <p:blipFill>
          <a:blip r:embed="rId4"/>
          <a:stretch/>
        </p:blipFill>
        <p:spPr>
          <a:xfrm>
            <a:off x="2057400" y="2743200"/>
            <a:ext cx="6909120" cy="3884400"/>
          </a:xfrm>
          <a:prstGeom prst="rect">
            <a:avLst/>
          </a:prstGeom>
          <a:noFill/>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39" name="CustomShape 28"/>
          <p:cNvSpPr/>
          <p:nvPr/>
        </p:nvSpPr>
        <p:spPr>
          <a:xfrm>
            <a:off x="1388880" y="78120"/>
            <a:ext cx="7297560" cy="57852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40" name="CustomShape 29"/>
          <p:cNvSpPr/>
          <p:nvPr/>
        </p:nvSpPr>
        <p:spPr>
          <a:xfrm>
            <a:off x="2159280" y="2054520"/>
            <a:ext cx="6525720" cy="42588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41" name="CustomShape 30"/>
          <p:cNvSpPr/>
          <p:nvPr/>
        </p:nvSpPr>
        <p:spPr>
          <a:xfrm>
            <a:off x="1828800" y="685800"/>
            <a:ext cx="7236000" cy="479664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endParaRPr b="0" lang="en-US" sz="2200" strike="noStrike" u="none">
              <a:solidFill>
                <a:srgbClr val="000000"/>
              </a:solidFill>
              <a:effectLst/>
              <a:uFillTx/>
              <a:latin typeface="Arial"/>
            </a:endParaRPr>
          </a:p>
          <a:p>
            <a:pPr>
              <a:lnSpc>
                <a:spcPct val="100000"/>
              </a:lnSpc>
            </a:pPr>
            <a:endParaRPr b="0" lang="en-US" sz="2200" strike="noStrike" u="none">
              <a:solidFill>
                <a:srgbClr val="000000"/>
              </a:solidFill>
              <a:effectLst/>
              <a:uFillTx/>
              <a:latin typeface="Arial"/>
            </a:endParaRPr>
          </a:p>
          <a:p>
            <a:pPr>
              <a:lnSpc>
                <a:spcPct val="100000"/>
              </a:lnSpc>
            </a:pPr>
            <a:r>
              <a:rPr b="1" lang="en-US" sz="2000" strike="noStrike" u="none">
                <a:solidFill>
                  <a:srgbClr val="4f6228"/>
                </a:solidFill>
                <a:effectLst/>
                <a:uFillTx/>
                <a:latin typeface="Calibri"/>
                <a:ea typeface="DejaVu Sans"/>
              </a:rPr>
              <a:t>Virtuvės šefų pristatymas, gastroturizmo vystymas pasaulio       gastronomijos žemėlapyje.</a:t>
            </a:r>
            <a:endParaRPr b="0" lang="en-US" sz="2000" strike="noStrike" u="none">
              <a:solidFill>
                <a:srgbClr val="000000"/>
              </a:solidFill>
              <a:effectLst/>
              <a:uFillTx/>
              <a:latin typeface="Arial"/>
            </a:endParaRPr>
          </a:p>
          <a:p>
            <a:pPr algn="just">
              <a:lnSpc>
                <a:spcPct val="100000"/>
              </a:lnSpc>
              <a:spcBef>
                <a:spcPts val="1191"/>
              </a:spcBef>
              <a:spcAft>
                <a:spcPts val="992"/>
              </a:spcAft>
            </a:pPr>
            <a:r>
              <a:rPr b="0" lang="en-US" sz="1500" strike="noStrike" u="none">
                <a:solidFill>
                  <a:srgbClr val="4f6228"/>
                </a:solidFill>
                <a:effectLst/>
                <a:uFillTx/>
                <a:latin typeface="Calibri"/>
                <a:ea typeface="DejaVu Sans"/>
              </a:rPr>
              <a:t>Gegužės 28 d.  į prestižinį „Michelin“ gidą pateko 37 restoranai, iš kurių keturiolikai suteikti specialūs įvertinimai – keturiems MICHELIN žvaigždės, kuriomis įvertinama aukščiausio lygio virtuvė, aštuoniems „MICHELIN Bib Gourmands“, kuriais pažymima gera kokybė ir gera kaina, ir du MICHELIN Žalioji žvaigždė, skirta restoranams, kurie ypatingai prisideda prie tvaraus maitinimo. Taip pat skirti keturi specialieji „Michelin“ apdovanojimai: jaunojo šefo, aptarnavimo, someljė, metų atidarymo. Dar 23 restoranai Lietuvoje įtraukti į rekomendujamų restoranų sarašą. </a:t>
            </a:r>
            <a:endParaRPr b="0" lang="en-US" sz="1500" strike="noStrike" u="none">
              <a:solidFill>
                <a:srgbClr val="000000"/>
              </a:solidFill>
              <a:effectLst/>
              <a:uFillTx/>
              <a:latin typeface="Arial"/>
            </a:endParaRPr>
          </a:p>
          <a:p>
            <a:pPr algn="just">
              <a:lnSpc>
                <a:spcPct val="100000"/>
              </a:lnSpc>
              <a:spcBef>
                <a:spcPts val="1191"/>
              </a:spcBef>
              <a:spcAft>
                <a:spcPts val="992"/>
              </a:spcAft>
            </a:pPr>
            <a:r>
              <a:rPr b="0" lang="en-US" sz="1500" strike="noStrike" u="none">
                <a:solidFill>
                  <a:srgbClr val="4f6228"/>
                </a:solidFill>
                <a:effectLst/>
                <a:uFillTx/>
                <a:latin typeface="Calibri"/>
                <a:ea typeface="DejaVu Sans"/>
              </a:rPr>
              <a:t>Mūsų virtuvės šefai yra pasaulinio lygio, o kartu kviečia keliautojus patirti Lietuvos autentiškumą per skonio eksperimentus ir pagarbą gastronominėms tradicijoms. Restoranų įvertinimai atspindi restoranų kultūros įveiktą kelią, sėkmingai perimtą patirtį ir kūrybiškumą, kurį pastebi ir išskiria MICHELIN gido inspektoriai. </a:t>
            </a:r>
            <a:endParaRPr b="0" lang="en-US" sz="1500" strike="noStrike" u="none">
              <a:solidFill>
                <a:srgbClr val="000000"/>
              </a:solidFill>
              <a:effectLst/>
              <a:uFillTx/>
              <a:latin typeface="Arial"/>
            </a:endParaRPr>
          </a:p>
          <a:p>
            <a:pPr>
              <a:lnSpc>
                <a:spcPct val="100000"/>
              </a:lnSpc>
            </a:pPr>
            <a:r>
              <a:rPr b="1" lang="en-US" sz="1600" strike="noStrike" u="none">
                <a:solidFill>
                  <a:srgbClr val="4f6228"/>
                </a:solidFill>
                <a:effectLst/>
                <a:uFillTx/>
                <a:latin typeface="Calibri"/>
                <a:ea typeface="DejaVu Sans"/>
              </a:rPr>
              <a:t>Organizatoriai: </a:t>
            </a:r>
            <a:r>
              <a:rPr b="1" lang="en-US" sz="1500" strike="noStrike" u="none">
                <a:solidFill>
                  <a:srgbClr val="4f6228"/>
                </a:solidFill>
                <a:effectLst/>
                <a:uFillTx/>
                <a:latin typeface="Calibri"/>
                <a:ea typeface="DejaVu Sans"/>
              </a:rPr>
              <a:t>„</a:t>
            </a:r>
            <a:r>
              <a:rPr b="1" lang="en-US" sz="1600" strike="noStrike" u="none">
                <a:solidFill>
                  <a:srgbClr val="4f6228"/>
                </a:solidFill>
                <a:effectLst/>
                <a:uFillTx/>
                <a:latin typeface="Calibri"/>
                <a:ea typeface="DejaVu Sans"/>
              </a:rPr>
              <a:t>Michelin Guide</a:t>
            </a:r>
            <a:r>
              <a:rPr b="1" lang="en-US" sz="1500" strike="noStrike" u="none">
                <a:solidFill>
                  <a:srgbClr val="4f6228"/>
                </a:solidFill>
                <a:effectLst/>
                <a:uFillTx/>
                <a:latin typeface="Calibri"/>
                <a:ea typeface="DejaVu Sans"/>
              </a:rPr>
              <a:t>“</a:t>
            </a:r>
            <a:r>
              <a:rPr b="1" lang="en-US" sz="1600" strike="noStrike" u="none">
                <a:solidFill>
                  <a:srgbClr val="4f6228"/>
                </a:solidFill>
                <a:effectLst/>
                <a:uFillTx/>
                <a:latin typeface="Calibri"/>
                <a:ea typeface="DejaVu Sans"/>
              </a:rPr>
              <a:t>. Partneriai VšĮ </a:t>
            </a:r>
            <a:r>
              <a:rPr b="1" lang="en-US" sz="1500" strike="noStrike" u="none">
                <a:solidFill>
                  <a:srgbClr val="4f6228"/>
                </a:solidFill>
                <a:effectLst/>
                <a:uFillTx/>
                <a:latin typeface="Calibri"/>
                <a:ea typeface="DejaVu Sans"/>
              </a:rPr>
              <a:t>„</a:t>
            </a:r>
            <a:r>
              <a:rPr b="1" lang="en-US" sz="1600" strike="noStrike" u="none">
                <a:solidFill>
                  <a:srgbClr val="4f6228"/>
                </a:solidFill>
                <a:effectLst/>
                <a:uFillTx/>
                <a:latin typeface="Calibri"/>
                <a:ea typeface="DejaVu Sans"/>
              </a:rPr>
              <a:t>Keliauk Lietuvoje</a:t>
            </a:r>
            <a:r>
              <a:rPr b="1" lang="en-US" sz="1500" strike="noStrike" u="none">
                <a:solidFill>
                  <a:srgbClr val="4f6228"/>
                </a:solidFill>
                <a:effectLst/>
                <a:uFillTx/>
                <a:latin typeface="Calibri"/>
                <a:ea typeface="DejaVu Sans"/>
              </a:rPr>
              <a:t>“</a:t>
            </a:r>
            <a:r>
              <a:rPr b="1" lang="en-US" sz="1600" strike="noStrike" u="none">
                <a:solidFill>
                  <a:srgbClr val="4f6228"/>
                </a:solidFill>
                <a:effectLst/>
                <a:uFillTx/>
                <a:latin typeface="Calibri"/>
                <a:ea typeface="DejaVu Sans"/>
              </a:rPr>
              <a:t>.</a:t>
            </a:r>
            <a:endParaRPr b="0" lang="en-US" sz="16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a:t>
            </a:r>
            <a:endParaRPr b="0" lang="en-US" sz="2000" strike="noStrike" u="none">
              <a:solidFill>
                <a:srgbClr val="000000"/>
              </a:solidFill>
              <a:effectLst/>
              <a:uFillTx/>
              <a:latin typeface="Arial"/>
            </a:endParaRPr>
          </a:p>
          <a:p>
            <a:pPr>
              <a:lnSpc>
                <a:spcPct val="100000"/>
              </a:lnSpc>
            </a:pPr>
            <a:r>
              <a:rPr b="1" lang="en-US" sz="1800" strike="noStrike" u="none">
                <a:solidFill>
                  <a:srgbClr val="4f6228"/>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42" name="" descr=""/>
          <p:cNvPicPr/>
          <p:nvPr/>
        </p:nvPicPr>
        <p:blipFill>
          <a:blip r:embed="rId2"/>
          <a:stretch/>
        </p:blipFill>
        <p:spPr>
          <a:xfrm>
            <a:off x="244800" y="5525640"/>
            <a:ext cx="1771200" cy="1131480"/>
          </a:xfrm>
          <a:prstGeom prst="rect">
            <a:avLst/>
          </a:prstGeom>
          <a:noFill/>
          <a:ln w="0">
            <a:noFill/>
          </a:ln>
        </p:spPr>
      </p:pic>
      <p:pic>
        <p:nvPicPr>
          <p:cNvPr id="143" name="" descr=""/>
          <p:cNvPicPr/>
          <p:nvPr/>
        </p:nvPicPr>
        <p:blipFill>
          <a:blip r:embed="rId3"/>
          <a:stretch/>
        </p:blipFill>
        <p:spPr>
          <a:xfrm>
            <a:off x="-91440" y="-108360"/>
            <a:ext cx="1818360" cy="2092680"/>
          </a:xfrm>
          <a:prstGeom prst="rect">
            <a:avLst/>
          </a:prstGeom>
          <a:noFill/>
          <a:ln w="0">
            <a:noFill/>
          </a:ln>
        </p:spPr>
      </p:pic>
      <p:pic>
        <p:nvPicPr>
          <p:cNvPr id="144" name="" descr=""/>
          <p:cNvPicPr/>
          <p:nvPr/>
        </p:nvPicPr>
        <p:blipFill>
          <a:blip r:embed="rId4"/>
          <a:stretch/>
        </p:blipFill>
        <p:spPr>
          <a:xfrm>
            <a:off x="2599200" y="4800600"/>
            <a:ext cx="3800160" cy="1939320"/>
          </a:xfrm>
          <a:prstGeom prst="rect">
            <a:avLst/>
          </a:prstGeom>
          <a:noFill/>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45" name="CustomShape 1"/>
          <p:cNvSpPr/>
          <p:nvPr/>
        </p:nvSpPr>
        <p:spPr>
          <a:xfrm>
            <a:off x="161964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46" name="CustomShape 2"/>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47" name="CustomShape 3"/>
          <p:cNvSpPr/>
          <p:nvPr/>
        </p:nvSpPr>
        <p:spPr>
          <a:xfrm>
            <a:off x="2057400" y="647280"/>
            <a:ext cx="6856560" cy="3467160"/>
          </a:xfrm>
          <a:prstGeom prst="rect">
            <a:avLst/>
          </a:prstGeom>
          <a:noFill/>
          <a:ln w="0">
            <a:noFill/>
          </a:ln>
        </p:spPr>
        <p:style>
          <a:lnRef idx="0"/>
          <a:fillRef idx="0"/>
          <a:effectRef idx="0"/>
          <a:fontRef idx="minor"/>
        </p:style>
        <p:txBody>
          <a:bodyPr lIns="90000" rIns="90000" tIns="45000" bIns="45000" anchor="ctr">
            <a:normAutofit fontScale="55000" lnSpcReduction="19999"/>
          </a:bodyPr>
          <a:p>
            <a:pPr>
              <a:lnSpc>
                <a:spcPct val="100000"/>
              </a:lnSpc>
            </a:pPr>
            <a:r>
              <a:rPr b="1" lang="en-US" sz="3200" strike="noStrike" u="none">
                <a:solidFill>
                  <a:srgbClr val="4f6228"/>
                </a:solidFill>
                <a:effectLst/>
                <a:uFillTx/>
                <a:latin typeface="Calibri"/>
                <a:ea typeface="DejaVu Sans"/>
              </a:rPr>
              <a:t>LVVKA 25-erių metų jubiliejus – Gala vakarienė! </a:t>
            </a:r>
            <a:endParaRPr b="0" lang="en-US" sz="3200" strike="noStrike" u="none">
              <a:solidFill>
                <a:srgbClr val="000000"/>
              </a:solidFill>
              <a:effectLst/>
              <a:uFillTx/>
              <a:latin typeface="Arial"/>
            </a:endParaRPr>
          </a:p>
          <a:p>
            <a:pPr>
              <a:lnSpc>
                <a:spcPct val="100000"/>
              </a:lnSpc>
            </a:pPr>
            <a:r>
              <a:rPr b="1" lang="en-US" sz="3200" strike="noStrike" u="none">
                <a:solidFill>
                  <a:srgbClr val="4f6228"/>
                </a:solidFill>
                <a:effectLst/>
                <a:uFillTx/>
                <a:latin typeface="Calibri"/>
                <a:ea typeface="DejaVu Sans"/>
              </a:rPr>
              <a:t>  </a:t>
            </a:r>
            <a:endParaRPr b="0" lang="en-US" sz="32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Spalio 4 d. narius ir rėmėjus pakvietėme Gala vakarienės. Padėkojome asociacijos steigėjams (Aldonai Gečienei, Valiui Čepanoniui ir Stanislav Kizenevič) ir prezidentams (Valiui Čepanoniui, Stanislav Kizenevič, Rūtai Šiušienei, Dariui Dabrovolskui, Jaroslavui Orševski) už bendraminčių sutelkimą, siekiant mokytis aukščiausios meistrystės, garsinant Lietuvos vardą, išsiskiriant autentiškumu pasaulio gastronomijos žemėlapyje.</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 </a:t>
            </a:r>
            <a:endParaRPr b="0" lang="en-US" sz="2800" strike="noStrike" u="none">
              <a:solidFill>
                <a:srgbClr val="000000"/>
              </a:solidFill>
              <a:effectLst/>
              <a:uFillTx/>
              <a:latin typeface="Arial"/>
            </a:endParaRPr>
          </a:p>
          <a:p>
            <a:pPr>
              <a:lnSpc>
                <a:spcPct val="100000"/>
              </a:lnSpc>
            </a:pPr>
            <a:r>
              <a:rPr b="0" lang="en-US" sz="2800" strike="noStrike" u="none">
                <a:solidFill>
                  <a:srgbClr val="4f6228"/>
                </a:solidFill>
                <a:effectLst/>
                <a:uFillTx/>
                <a:latin typeface="Calibri"/>
                <a:ea typeface="DejaVu Sans"/>
              </a:rPr>
              <a:t>Kad puiki šventė įvyktų, susitelkę dirbo virš 50 bendraminčių. </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-Už priėmimą ir elegantišką salės, stalų puošybą dėkojame Vilniaus lenkų kultūros namų atstovei Renatai Naumovič ir virtuvės šefei Halinai Višnevskajai. </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-Vakarienę ruošė Nacionalinė šefų rinktinė, asistavo KMPPMC mokiniai.</a:t>
            </a:r>
            <a:endParaRPr b="0" lang="en-US" sz="2800" strike="noStrike" u="none">
              <a:solidFill>
                <a:srgbClr val="000000"/>
              </a:solidFill>
              <a:effectLst/>
              <a:uFillTx/>
              <a:latin typeface="Arial"/>
            </a:endParaRPr>
          </a:p>
          <a:p>
            <a:pPr>
              <a:lnSpc>
                <a:spcPct val="100000"/>
              </a:lnSpc>
            </a:pPr>
            <a:r>
              <a:rPr b="0" lang="en-US" sz="2800" strike="noStrike" u="none">
                <a:solidFill>
                  <a:srgbClr val="4f6228"/>
                </a:solidFill>
                <a:effectLst/>
                <a:uFillTx/>
                <a:latin typeface="Calibri"/>
                <a:ea typeface="DejaVu Sans"/>
              </a:rPr>
              <a:t>-25 m. video siužetą kūrė Agnietė Lukšaitė-Keršė ir Renata Morkūnaitė.</a:t>
            </a:r>
            <a:endParaRPr b="0" lang="en-US" sz="2800" strike="noStrike" u="none">
              <a:solidFill>
                <a:srgbClr val="000000"/>
              </a:solidFill>
              <a:effectLst/>
              <a:uFillTx/>
              <a:latin typeface="Arial"/>
            </a:endParaRPr>
          </a:p>
          <a:p>
            <a:pPr algn="just">
              <a:lnSpc>
                <a:spcPct val="100000"/>
              </a:lnSpc>
            </a:pP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Dėkojame visiems dalyvavusiems nariams, partneriams ir rėmėjams kartu sukūrusiems šventinę nuotaiką, padėkos žodžius ir įkvepiančius palinkėjimus, bendrystės klestėjimo, puoselėjant Lietuvos gastronominę kultūrą ir meistrystę.</a:t>
            </a:r>
            <a:endParaRPr b="0" lang="en-US" sz="2800" strike="noStrike" u="none">
              <a:solidFill>
                <a:srgbClr val="000000"/>
              </a:solidFill>
              <a:effectLst/>
              <a:uFillTx/>
              <a:latin typeface="Arial"/>
            </a:endParaRPr>
          </a:p>
          <a:p>
            <a:pPr>
              <a:lnSpc>
                <a:spcPct val="100000"/>
              </a:lnSpc>
              <a:spcBef>
                <a:spcPts val="1191"/>
              </a:spcBef>
              <a:spcAft>
                <a:spcPts val="992"/>
              </a:spcAft>
            </a:pPr>
            <a:endParaRPr b="0" lang="en-US" sz="1000" strike="noStrike" u="none">
              <a:solidFill>
                <a:srgbClr val="000000"/>
              </a:solidFill>
              <a:effectLst/>
              <a:uFillTx/>
              <a:latin typeface="Arial"/>
            </a:endParaRPr>
          </a:p>
          <a:p>
            <a:pPr>
              <a:lnSpc>
                <a:spcPct val="100000"/>
              </a:lnSpc>
              <a:spcBef>
                <a:spcPts val="1191"/>
              </a:spcBef>
              <a:spcAft>
                <a:spcPts val="992"/>
              </a:spcAft>
            </a:pPr>
            <a:endParaRPr b="0" lang="en-US" sz="10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p:txBody>
      </p:sp>
      <p:pic>
        <p:nvPicPr>
          <p:cNvPr id="148" name="" descr=""/>
          <p:cNvPicPr/>
          <p:nvPr/>
        </p:nvPicPr>
        <p:blipFill>
          <a:blip r:embed="rId2"/>
          <a:stretch/>
        </p:blipFill>
        <p:spPr>
          <a:xfrm>
            <a:off x="120960" y="2057400"/>
            <a:ext cx="1706400" cy="1089720"/>
          </a:xfrm>
          <a:prstGeom prst="rect">
            <a:avLst/>
          </a:prstGeom>
          <a:noFill/>
          <a:ln w="0">
            <a:noFill/>
          </a:ln>
        </p:spPr>
      </p:pic>
      <p:pic>
        <p:nvPicPr>
          <p:cNvPr id="149" name="" descr=""/>
          <p:cNvPicPr/>
          <p:nvPr/>
        </p:nvPicPr>
        <p:blipFill>
          <a:blip r:embed="rId3"/>
          <a:stretch/>
        </p:blipFill>
        <p:spPr>
          <a:xfrm>
            <a:off x="0" y="67680"/>
            <a:ext cx="1819440" cy="2093760"/>
          </a:xfrm>
          <a:prstGeom prst="rect">
            <a:avLst/>
          </a:prstGeom>
          <a:noFill/>
          <a:ln w="0">
            <a:noFill/>
          </a:ln>
        </p:spPr>
      </p:pic>
      <p:pic>
        <p:nvPicPr>
          <p:cNvPr id="150" name="" descr=""/>
          <p:cNvPicPr/>
          <p:nvPr/>
        </p:nvPicPr>
        <p:blipFill>
          <a:blip r:embed="rId4"/>
          <a:stretch/>
        </p:blipFill>
        <p:spPr>
          <a:xfrm>
            <a:off x="228600" y="4379040"/>
            <a:ext cx="8710560" cy="2248920"/>
          </a:xfrm>
          <a:prstGeom prst="rect">
            <a:avLst/>
          </a:prstGeom>
          <a:noFill/>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51" name="CustomShape 1_9"/>
          <p:cNvSpPr/>
          <p:nvPr/>
        </p:nvSpPr>
        <p:spPr>
          <a:xfrm>
            <a:off x="1600200" y="0"/>
            <a:ext cx="7294680" cy="57564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52" name="CustomShape 2_18"/>
          <p:cNvSpPr/>
          <p:nvPr/>
        </p:nvSpPr>
        <p:spPr>
          <a:xfrm>
            <a:off x="2159280" y="2054520"/>
            <a:ext cx="6522840" cy="42300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53" name="CustomShape 3_8"/>
          <p:cNvSpPr/>
          <p:nvPr/>
        </p:nvSpPr>
        <p:spPr>
          <a:xfrm>
            <a:off x="2001960" y="1143000"/>
            <a:ext cx="7141680" cy="34333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r>
              <a:rPr b="1" lang="en-US" sz="2000" strike="noStrike" u="none">
                <a:solidFill>
                  <a:srgbClr val="4f6228"/>
                </a:solidFill>
                <a:effectLst/>
                <a:uFillTx/>
                <a:latin typeface="Calibri"/>
                <a:ea typeface="DejaVu Sans"/>
              </a:rPr>
              <a:t>Žiniasklaidos pranešimų sklaida informaciniuose portaluose: welovelithuania.com, lrt.lt, lrytas.lt, 15min.lt, govilnius.lt, lithuania.travel/lt, meniu.lt, skonis.lt</a:t>
            </a:r>
            <a:endParaRPr b="0" lang="en-US" sz="2000" strike="noStrike" u="none">
              <a:solidFill>
                <a:srgbClr val="000000"/>
              </a:solidFill>
              <a:effectLst/>
              <a:uFillTx/>
              <a:latin typeface="Arial"/>
            </a:endParaRPr>
          </a:p>
          <a:p>
            <a:pPr>
              <a:lnSpc>
                <a:spcPct val="100000"/>
              </a:lnSpc>
            </a:pPr>
            <a:endParaRPr b="0" lang="en-US" sz="2200" strike="noStrike" u="none">
              <a:solidFill>
                <a:srgbClr val="000000"/>
              </a:solidFill>
              <a:effectLst/>
              <a:uFillTx/>
              <a:latin typeface="Arial"/>
            </a:endParaRPr>
          </a:p>
          <a:p>
            <a:pPr>
              <a:lnSpc>
                <a:spcPct val="100000"/>
              </a:lnSpc>
            </a:pPr>
            <a:r>
              <a:rPr b="1" lang="en-US" sz="2000" strike="noStrike" u="none">
                <a:solidFill>
                  <a:srgbClr val="4f6228"/>
                </a:solidFill>
                <a:effectLst/>
                <a:uFillTx/>
                <a:latin typeface="Calibri"/>
                <a:ea typeface="DejaVu Sans"/>
              </a:rPr>
              <a:t>Socialiniai tinklai, Reels, Stories, nuotraukos (viso iki 1 mln.)</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a:t>
            </a: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r>
              <a:rPr b="1" lang="en-US" sz="1800" strike="noStrike" u="none">
                <a:solidFill>
                  <a:srgbClr val="7abc32"/>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54" name="" descr=""/>
          <p:cNvPicPr/>
          <p:nvPr/>
        </p:nvPicPr>
        <p:blipFill>
          <a:blip r:embed="rId2"/>
          <a:stretch/>
        </p:blipFill>
        <p:spPr>
          <a:xfrm>
            <a:off x="-10800" y="5829480"/>
            <a:ext cx="1610640" cy="1028160"/>
          </a:xfrm>
          <a:prstGeom prst="rect">
            <a:avLst/>
          </a:prstGeom>
          <a:noFill/>
          <a:ln w="0">
            <a:noFill/>
          </a:ln>
        </p:spPr>
      </p:pic>
      <p:pic>
        <p:nvPicPr>
          <p:cNvPr id="155" name="" descr=""/>
          <p:cNvPicPr/>
          <p:nvPr/>
        </p:nvPicPr>
        <p:blipFill>
          <a:blip r:embed="rId3"/>
          <a:stretch/>
        </p:blipFill>
        <p:spPr>
          <a:xfrm>
            <a:off x="0" y="-52560"/>
            <a:ext cx="1818720" cy="2093040"/>
          </a:xfrm>
          <a:prstGeom prst="rect">
            <a:avLst/>
          </a:prstGeom>
          <a:noFill/>
          <a:ln w="0">
            <a:noFill/>
          </a:ln>
        </p:spPr>
      </p:pic>
      <p:pic>
        <p:nvPicPr>
          <p:cNvPr id="156" name="" descr=""/>
          <p:cNvPicPr/>
          <p:nvPr/>
        </p:nvPicPr>
        <p:blipFill>
          <a:blip r:embed="rId4"/>
          <a:stretch/>
        </p:blipFill>
        <p:spPr>
          <a:xfrm>
            <a:off x="1828800" y="2477880"/>
            <a:ext cx="1828440" cy="3962520"/>
          </a:xfrm>
          <a:prstGeom prst="rect">
            <a:avLst/>
          </a:prstGeom>
          <a:noFill/>
          <a:ln w="0">
            <a:noFill/>
          </a:ln>
        </p:spPr>
      </p:pic>
      <p:pic>
        <p:nvPicPr>
          <p:cNvPr id="157" name="" descr=""/>
          <p:cNvPicPr/>
          <p:nvPr/>
        </p:nvPicPr>
        <p:blipFill>
          <a:blip r:embed="rId5"/>
          <a:stretch/>
        </p:blipFill>
        <p:spPr>
          <a:xfrm>
            <a:off x="3657600" y="2477880"/>
            <a:ext cx="1800720" cy="3902400"/>
          </a:xfrm>
          <a:prstGeom prst="rect">
            <a:avLst/>
          </a:prstGeom>
          <a:noFill/>
          <a:ln w="0">
            <a:noFill/>
          </a:ln>
        </p:spPr>
      </p:pic>
      <p:pic>
        <p:nvPicPr>
          <p:cNvPr id="158" name="" descr=""/>
          <p:cNvPicPr/>
          <p:nvPr/>
        </p:nvPicPr>
        <p:blipFill>
          <a:blip r:embed="rId6"/>
          <a:stretch/>
        </p:blipFill>
        <p:spPr>
          <a:xfrm>
            <a:off x="5486400" y="2444760"/>
            <a:ext cx="3200040" cy="4412880"/>
          </a:xfrm>
          <a:prstGeom prst="rect">
            <a:avLst/>
          </a:prstGeom>
          <a:noFill/>
          <a:ln w="0">
            <a:noFill/>
          </a:ln>
        </p:spPr>
      </p:pic>
      <p:pic>
        <p:nvPicPr>
          <p:cNvPr id="159" name="" descr=""/>
          <p:cNvPicPr/>
          <p:nvPr/>
        </p:nvPicPr>
        <p:blipFill>
          <a:blip r:embed="rId7"/>
          <a:stretch/>
        </p:blipFill>
        <p:spPr>
          <a:xfrm>
            <a:off x="-27720" y="1926720"/>
            <a:ext cx="1800720" cy="3902400"/>
          </a:xfrm>
          <a:prstGeom prst="rect">
            <a:avLst/>
          </a:prstGeom>
          <a:noFill/>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60" name="CustomShape 1_ 5"/>
          <p:cNvSpPr/>
          <p:nvPr/>
        </p:nvSpPr>
        <p:spPr>
          <a:xfrm>
            <a:off x="1773360" y="69480"/>
            <a:ext cx="7294680" cy="57564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61" name="CustomShape 2_ 11"/>
          <p:cNvSpPr/>
          <p:nvPr/>
        </p:nvSpPr>
        <p:spPr>
          <a:xfrm>
            <a:off x="2159280" y="2054520"/>
            <a:ext cx="6522840" cy="42300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62" name="CustomShape 3_ 6"/>
          <p:cNvSpPr/>
          <p:nvPr/>
        </p:nvSpPr>
        <p:spPr>
          <a:xfrm>
            <a:off x="2235960" y="1143000"/>
            <a:ext cx="7136280" cy="34333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r>
              <a:rPr b="1" lang="en-US" sz="2000" strike="noStrike" u="none">
                <a:solidFill>
                  <a:srgbClr val="4f6228"/>
                </a:solidFill>
                <a:effectLst/>
                <a:uFillTx/>
                <a:latin typeface="Calibri"/>
                <a:ea typeface="DejaVu Sans"/>
              </a:rPr>
              <a:t>Socialinių tinklų FB (10748 sekėjai) ir IG (346 sekėjai) sklaida </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-Nuotraukos</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-Interviu su nariais (koordinatorė Renata Morkūnaitė)</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-Reels iš prezentacijų (video operatoriai)</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-Stories </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-Receptūros</a:t>
            </a: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r>
              <a:rPr b="1" lang="en-US" sz="1800" strike="noStrike" u="none">
                <a:solidFill>
                  <a:srgbClr val="7abc32"/>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63" name="" descr=""/>
          <p:cNvPicPr/>
          <p:nvPr/>
        </p:nvPicPr>
        <p:blipFill>
          <a:blip r:embed="rId2"/>
          <a:stretch/>
        </p:blipFill>
        <p:spPr>
          <a:xfrm>
            <a:off x="207360" y="5715000"/>
            <a:ext cx="1610640" cy="1028160"/>
          </a:xfrm>
          <a:prstGeom prst="rect">
            <a:avLst/>
          </a:prstGeom>
          <a:noFill/>
          <a:ln w="0">
            <a:noFill/>
          </a:ln>
        </p:spPr>
      </p:pic>
      <p:pic>
        <p:nvPicPr>
          <p:cNvPr id="164" name="" descr=""/>
          <p:cNvPicPr/>
          <p:nvPr/>
        </p:nvPicPr>
        <p:blipFill>
          <a:blip r:embed="rId3"/>
          <a:stretch/>
        </p:blipFill>
        <p:spPr>
          <a:xfrm>
            <a:off x="0" y="67680"/>
            <a:ext cx="1818720" cy="2093040"/>
          </a:xfrm>
          <a:prstGeom prst="rect">
            <a:avLst/>
          </a:prstGeom>
          <a:noFill/>
          <a:ln w="0">
            <a:noFill/>
          </a:ln>
        </p:spPr>
      </p:pic>
      <p:pic>
        <p:nvPicPr>
          <p:cNvPr id="165" name="" descr=""/>
          <p:cNvPicPr/>
          <p:nvPr/>
        </p:nvPicPr>
        <p:blipFill>
          <a:blip r:embed="rId4"/>
          <a:stretch/>
        </p:blipFill>
        <p:spPr>
          <a:xfrm>
            <a:off x="6091560" y="2478240"/>
            <a:ext cx="2011320" cy="4359240"/>
          </a:xfrm>
          <a:prstGeom prst="rect">
            <a:avLst/>
          </a:prstGeom>
          <a:noFill/>
          <a:ln w="0">
            <a:noFill/>
          </a:ln>
        </p:spPr>
      </p:pic>
      <p:pic>
        <p:nvPicPr>
          <p:cNvPr id="166" name="" descr=""/>
          <p:cNvPicPr/>
          <p:nvPr/>
        </p:nvPicPr>
        <p:blipFill>
          <a:blip r:embed="rId5"/>
          <a:stretch/>
        </p:blipFill>
        <p:spPr>
          <a:xfrm>
            <a:off x="4114800" y="2514600"/>
            <a:ext cx="1976040" cy="4282560"/>
          </a:xfrm>
          <a:prstGeom prst="rect">
            <a:avLst/>
          </a:prstGeom>
          <a:noFill/>
          <a:ln w="0">
            <a:noFill/>
          </a:ln>
        </p:spPr>
      </p:pic>
      <p:pic>
        <p:nvPicPr>
          <p:cNvPr id="167" name="" descr=""/>
          <p:cNvPicPr/>
          <p:nvPr/>
        </p:nvPicPr>
        <p:blipFill>
          <a:blip r:embed="rId6"/>
          <a:stretch/>
        </p:blipFill>
        <p:spPr>
          <a:xfrm>
            <a:off x="2286000" y="2666520"/>
            <a:ext cx="1828080" cy="3962160"/>
          </a:xfrm>
          <a:prstGeom prst="rect">
            <a:avLst/>
          </a:prstGeom>
          <a:noFill/>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68" name="CustomShape 1_10"/>
          <p:cNvSpPr/>
          <p:nvPr/>
        </p:nvSpPr>
        <p:spPr>
          <a:xfrm>
            <a:off x="1773360" y="69480"/>
            <a:ext cx="7294680" cy="57564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69" name="CustomShape 2_20"/>
          <p:cNvSpPr/>
          <p:nvPr/>
        </p:nvSpPr>
        <p:spPr>
          <a:xfrm>
            <a:off x="2159280" y="2054520"/>
            <a:ext cx="6522840" cy="42300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70" name="CustomShape 3_9"/>
          <p:cNvSpPr/>
          <p:nvPr/>
        </p:nvSpPr>
        <p:spPr>
          <a:xfrm>
            <a:off x="2057400" y="1143000"/>
            <a:ext cx="7191720" cy="36295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r>
              <a:rPr b="1" lang="en-US" sz="2200" strike="noStrike" u="none">
                <a:solidFill>
                  <a:srgbClr val="4f6228"/>
                </a:solidFill>
                <a:effectLst/>
                <a:uFillTx/>
                <a:latin typeface="Calibri"/>
                <a:ea typeface="DejaVu Sans"/>
              </a:rPr>
              <a:t>  LVVKA vienija 108</a:t>
            </a:r>
            <a:r>
              <a:rPr b="1" lang="en-US" sz="2200" strike="noStrike" u="sng">
                <a:solidFill>
                  <a:srgbClr val="4f6228"/>
                </a:solidFill>
                <a:effectLst/>
                <a:uFill>
                  <a:solidFill>
                    <a:srgbClr val="ffffff"/>
                  </a:solidFill>
                </a:uFill>
                <a:latin typeface="Calibri"/>
                <a:ea typeface="DejaVu Sans"/>
              </a:rPr>
              <a:t> narius</a:t>
            </a:r>
            <a:r>
              <a:rPr b="1" lang="en-US" sz="2200" strike="noStrike" u="none">
                <a:solidFill>
                  <a:srgbClr val="4f6228"/>
                </a:solidFill>
                <a:effectLst/>
                <a:uFillTx/>
                <a:latin typeface="Calibri"/>
                <a:ea typeface="DejaVu Sans"/>
              </a:rPr>
              <a:t>.</a:t>
            </a:r>
            <a:endParaRPr b="0" lang="en-US" sz="22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2023 m. + 4 nariai</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2024 m. + 8 nariai</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2025 m. + 9 nariai</a:t>
            </a: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r>
              <a:rPr b="1" lang="en-US" sz="2200" strike="noStrike" u="none">
                <a:solidFill>
                  <a:srgbClr val="4f6228"/>
                </a:solidFill>
                <a:effectLst/>
                <a:uFillTx/>
                <a:latin typeface="Calibri"/>
                <a:ea typeface="DejaVu Sans"/>
              </a:rPr>
              <a:t>  LVVKA jungia 17</a:t>
            </a:r>
            <a:r>
              <a:rPr b="1" lang="en-US" sz="2200" strike="noStrike" u="sng">
                <a:solidFill>
                  <a:srgbClr val="4f6228"/>
                </a:solidFill>
                <a:effectLst/>
                <a:uFill>
                  <a:solidFill>
                    <a:srgbClr val="ffffff"/>
                  </a:solidFill>
                </a:uFill>
                <a:latin typeface="Calibri"/>
                <a:ea typeface="DejaVu Sans"/>
              </a:rPr>
              <a:t> kandidatų</a:t>
            </a:r>
            <a:r>
              <a:rPr b="1" lang="en-US" sz="2200" strike="noStrike" u="none">
                <a:solidFill>
                  <a:srgbClr val="4f6228"/>
                </a:solidFill>
                <a:effectLst/>
                <a:uFillTx/>
                <a:latin typeface="Calibri"/>
                <a:ea typeface="DejaVu Sans"/>
              </a:rPr>
              <a:t>: </a:t>
            </a:r>
            <a:endParaRPr b="0" lang="en-US" sz="22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2023 m. + 2 kandidatai</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2024 m. + 3 kandidatai</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a:t>
            </a:r>
            <a:endParaRPr b="0" lang="en-US" sz="2000" strike="noStrike" u="none">
              <a:solidFill>
                <a:srgbClr val="000000"/>
              </a:solidFill>
              <a:effectLst/>
              <a:uFillTx/>
              <a:latin typeface="Arial"/>
            </a:endParaRPr>
          </a:p>
          <a:p>
            <a:pPr>
              <a:lnSpc>
                <a:spcPct val="100000"/>
              </a:lnSpc>
            </a:pPr>
            <a:r>
              <a:rPr b="0" lang="en-US" sz="2000" strike="noStrike" u="none">
                <a:solidFill>
                  <a:srgbClr val="4f6228"/>
                </a:solidFill>
                <a:effectLst/>
                <a:uFillTx/>
                <a:latin typeface="Calibri"/>
                <a:ea typeface="DejaVu Sans"/>
              </a:rPr>
              <a:t>  Narystę sustabdė: 2025 m. 4 nariai ir 1 kandidatas.</a:t>
            </a: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endParaRPr b="0" lang="en-US" sz="2000" strike="noStrike" u="none">
              <a:solidFill>
                <a:srgbClr val="000000"/>
              </a:solidFill>
              <a:effectLst/>
              <a:uFillTx/>
              <a:latin typeface="Arial"/>
            </a:endParaRPr>
          </a:p>
          <a:p>
            <a:pPr>
              <a:lnSpc>
                <a:spcPct val="100000"/>
              </a:lnSpc>
            </a:pPr>
            <a:r>
              <a:rPr b="1" lang="en-US" sz="1800" strike="noStrike" u="none">
                <a:solidFill>
                  <a:srgbClr val="7abc32"/>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71" name="" descr=""/>
          <p:cNvPicPr/>
          <p:nvPr/>
        </p:nvPicPr>
        <p:blipFill>
          <a:blip r:embed="rId2"/>
          <a:stretch/>
        </p:blipFill>
        <p:spPr>
          <a:xfrm>
            <a:off x="191520" y="5475240"/>
            <a:ext cx="1836000" cy="1173240"/>
          </a:xfrm>
          <a:prstGeom prst="rect">
            <a:avLst/>
          </a:prstGeom>
          <a:noFill/>
          <a:ln w="0">
            <a:noFill/>
          </a:ln>
        </p:spPr>
      </p:pic>
      <p:pic>
        <p:nvPicPr>
          <p:cNvPr id="172" name="" descr=""/>
          <p:cNvPicPr/>
          <p:nvPr/>
        </p:nvPicPr>
        <p:blipFill>
          <a:blip r:embed="rId3"/>
          <a:stretch/>
        </p:blipFill>
        <p:spPr>
          <a:xfrm>
            <a:off x="0" y="67680"/>
            <a:ext cx="1818720" cy="2093040"/>
          </a:xfrm>
          <a:prstGeom prst="rect">
            <a:avLst/>
          </a:prstGeom>
          <a:noFill/>
          <a:ln w="0">
            <a:noFill/>
          </a:ln>
        </p:spPr>
      </p:pic>
      <p:pic>
        <p:nvPicPr>
          <p:cNvPr id="173" name="" descr=""/>
          <p:cNvPicPr/>
          <p:nvPr/>
        </p:nvPicPr>
        <p:blipFill>
          <a:blip r:embed="rId4"/>
          <a:stretch/>
        </p:blipFill>
        <p:spPr>
          <a:xfrm>
            <a:off x="2743200" y="4114800"/>
            <a:ext cx="3749400" cy="2509560"/>
          </a:xfrm>
          <a:prstGeom prst="rect">
            <a:avLst/>
          </a:prstGeom>
          <a:noFill/>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74" name="CustomShape 1_4"/>
          <p:cNvSpPr/>
          <p:nvPr/>
        </p:nvSpPr>
        <p:spPr>
          <a:xfrm>
            <a:off x="1773360" y="69480"/>
            <a:ext cx="7301160" cy="58212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75" name="CustomShape 2_8"/>
          <p:cNvSpPr/>
          <p:nvPr/>
        </p:nvSpPr>
        <p:spPr>
          <a:xfrm>
            <a:off x="2286000" y="2054520"/>
            <a:ext cx="6529320" cy="42948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76" name="CustomShape 3_4"/>
          <p:cNvSpPr/>
          <p:nvPr/>
        </p:nvSpPr>
        <p:spPr>
          <a:xfrm>
            <a:off x="2560320" y="664200"/>
            <a:ext cx="6022440" cy="87768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endParaRPr b="0" lang="en-US" sz="1800" strike="noStrike" u="none">
              <a:solidFill>
                <a:srgbClr val="000000"/>
              </a:solidFill>
              <a:effectLst/>
              <a:uFillTx/>
              <a:latin typeface="Arial"/>
            </a:endParaRPr>
          </a:p>
          <a:p>
            <a:pPr>
              <a:lnSpc>
                <a:spcPct val="100000"/>
              </a:lnSpc>
            </a:pPr>
            <a:r>
              <a:rPr b="0" lang="en-US" sz="2800" strike="noStrike" u="none">
                <a:solidFill>
                  <a:srgbClr val="4f6228"/>
                </a:solidFill>
                <a:effectLst/>
                <a:uFillTx/>
                <a:latin typeface="Calibri"/>
                <a:ea typeface="DejaVu Sans"/>
              </a:rPr>
              <a:t>          Dėkojame LVVKA rėmėjams</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r>
              <a:rPr b="1" lang="en-US" sz="1800" strike="noStrike" u="none">
                <a:solidFill>
                  <a:srgbClr val="7abc32"/>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77" name="Picture 2_2" descr=""/>
          <p:cNvPicPr/>
          <p:nvPr/>
        </p:nvPicPr>
        <p:blipFill>
          <a:blip r:embed="rId2"/>
          <a:stretch/>
        </p:blipFill>
        <p:spPr>
          <a:xfrm>
            <a:off x="1995840" y="2694600"/>
            <a:ext cx="2572560" cy="502200"/>
          </a:xfrm>
          <a:prstGeom prst="rect">
            <a:avLst/>
          </a:prstGeom>
          <a:noFill/>
          <a:ln w="0">
            <a:noFill/>
          </a:ln>
        </p:spPr>
      </p:pic>
      <p:pic>
        <p:nvPicPr>
          <p:cNvPr id="178" name="" descr=""/>
          <p:cNvPicPr/>
          <p:nvPr/>
        </p:nvPicPr>
        <p:blipFill>
          <a:blip r:embed="rId3"/>
          <a:stretch/>
        </p:blipFill>
        <p:spPr>
          <a:xfrm>
            <a:off x="0" y="67680"/>
            <a:ext cx="1825200" cy="2099520"/>
          </a:xfrm>
          <a:prstGeom prst="rect">
            <a:avLst/>
          </a:prstGeom>
          <a:noFill/>
          <a:ln w="0">
            <a:noFill/>
          </a:ln>
        </p:spPr>
      </p:pic>
      <p:pic>
        <p:nvPicPr>
          <p:cNvPr id="179" name="Picture 2_3" descr=""/>
          <p:cNvPicPr/>
          <p:nvPr/>
        </p:nvPicPr>
        <p:blipFill>
          <a:blip r:embed="rId4"/>
          <a:stretch/>
        </p:blipFill>
        <p:spPr>
          <a:xfrm>
            <a:off x="4806000" y="2582280"/>
            <a:ext cx="2048400" cy="843120"/>
          </a:xfrm>
          <a:prstGeom prst="rect">
            <a:avLst/>
          </a:prstGeom>
          <a:noFill/>
          <a:ln w="0">
            <a:noFill/>
          </a:ln>
        </p:spPr>
      </p:pic>
      <p:pic>
        <p:nvPicPr>
          <p:cNvPr id="180" name="" descr=""/>
          <p:cNvPicPr/>
          <p:nvPr/>
        </p:nvPicPr>
        <p:blipFill>
          <a:blip r:embed="rId5"/>
          <a:stretch/>
        </p:blipFill>
        <p:spPr>
          <a:xfrm>
            <a:off x="66240" y="2126520"/>
            <a:ext cx="1658520" cy="1061280"/>
          </a:xfrm>
          <a:prstGeom prst="rect">
            <a:avLst/>
          </a:prstGeom>
          <a:noFill/>
          <a:ln w="0">
            <a:noFill/>
          </a:ln>
        </p:spPr>
      </p:pic>
      <p:pic>
        <p:nvPicPr>
          <p:cNvPr id="181" name="" descr=""/>
          <p:cNvPicPr/>
          <p:nvPr/>
        </p:nvPicPr>
        <p:blipFill>
          <a:blip r:embed="rId6"/>
          <a:stretch/>
        </p:blipFill>
        <p:spPr>
          <a:xfrm>
            <a:off x="4799160" y="1371600"/>
            <a:ext cx="2090520" cy="891000"/>
          </a:xfrm>
          <a:prstGeom prst="rect">
            <a:avLst/>
          </a:prstGeom>
          <a:noFill/>
          <a:ln w="0">
            <a:noFill/>
          </a:ln>
        </p:spPr>
      </p:pic>
      <p:pic>
        <p:nvPicPr>
          <p:cNvPr id="182" name="" descr=""/>
          <p:cNvPicPr/>
          <p:nvPr/>
        </p:nvPicPr>
        <p:blipFill>
          <a:blip r:embed="rId7"/>
          <a:stretch/>
        </p:blipFill>
        <p:spPr>
          <a:xfrm>
            <a:off x="7086600" y="1371600"/>
            <a:ext cx="1675080" cy="913680"/>
          </a:xfrm>
          <a:prstGeom prst="rect">
            <a:avLst/>
          </a:prstGeom>
          <a:noFill/>
          <a:ln w="0">
            <a:noFill/>
          </a:ln>
        </p:spPr>
      </p:pic>
      <p:pic>
        <p:nvPicPr>
          <p:cNvPr id="183" name="" descr=""/>
          <p:cNvPicPr/>
          <p:nvPr/>
        </p:nvPicPr>
        <p:blipFill>
          <a:blip r:embed="rId8"/>
          <a:stretch/>
        </p:blipFill>
        <p:spPr>
          <a:xfrm>
            <a:off x="2514600" y="1109520"/>
            <a:ext cx="2045520" cy="1374480"/>
          </a:xfrm>
          <a:prstGeom prst="rect">
            <a:avLst/>
          </a:prstGeom>
          <a:noFill/>
          <a:ln w="0">
            <a:noFill/>
          </a:ln>
        </p:spPr>
      </p:pic>
      <p:pic>
        <p:nvPicPr>
          <p:cNvPr id="184" name="" descr=""/>
          <p:cNvPicPr/>
          <p:nvPr/>
        </p:nvPicPr>
        <p:blipFill>
          <a:blip r:embed="rId9"/>
          <a:stretch/>
        </p:blipFill>
        <p:spPr>
          <a:xfrm>
            <a:off x="4807080" y="4118400"/>
            <a:ext cx="2047320" cy="907200"/>
          </a:xfrm>
          <a:prstGeom prst="rect">
            <a:avLst/>
          </a:prstGeom>
          <a:noFill/>
          <a:ln w="0">
            <a:noFill/>
          </a:ln>
        </p:spPr>
      </p:pic>
      <p:pic>
        <p:nvPicPr>
          <p:cNvPr id="185" name="" descr=""/>
          <p:cNvPicPr/>
          <p:nvPr/>
        </p:nvPicPr>
        <p:blipFill>
          <a:blip r:embed="rId10"/>
          <a:stretch/>
        </p:blipFill>
        <p:spPr>
          <a:xfrm>
            <a:off x="7086600" y="2743200"/>
            <a:ext cx="1637640" cy="1014120"/>
          </a:xfrm>
          <a:prstGeom prst="rect">
            <a:avLst/>
          </a:prstGeom>
          <a:noFill/>
          <a:ln w="0">
            <a:noFill/>
          </a:ln>
        </p:spPr>
      </p:pic>
      <p:pic>
        <p:nvPicPr>
          <p:cNvPr id="186" name="" descr=""/>
          <p:cNvPicPr/>
          <p:nvPr/>
        </p:nvPicPr>
        <p:blipFill>
          <a:blip r:embed="rId11"/>
          <a:stretch/>
        </p:blipFill>
        <p:spPr>
          <a:xfrm>
            <a:off x="2514600" y="4234320"/>
            <a:ext cx="1914480" cy="791280"/>
          </a:xfrm>
          <a:prstGeom prst="rect">
            <a:avLst/>
          </a:prstGeom>
          <a:noFill/>
          <a:ln w="0">
            <a:noFill/>
          </a:ln>
        </p:spPr>
      </p:pic>
      <p:pic>
        <p:nvPicPr>
          <p:cNvPr id="187" name="" descr=""/>
          <p:cNvPicPr/>
          <p:nvPr/>
        </p:nvPicPr>
        <p:blipFill>
          <a:blip r:embed="rId12"/>
          <a:stretch/>
        </p:blipFill>
        <p:spPr>
          <a:xfrm>
            <a:off x="1377000" y="3297960"/>
            <a:ext cx="3420000" cy="813240"/>
          </a:xfrm>
          <a:prstGeom prst="rect">
            <a:avLst/>
          </a:prstGeom>
          <a:noFill/>
          <a:ln w="0">
            <a:noFill/>
          </a:ln>
        </p:spPr>
      </p:pic>
      <p:pic>
        <p:nvPicPr>
          <p:cNvPr id="188" name="" descr=""/>
          <p:cNvPicPr/>
          <p:nvPr/>
        </p:nvPicPr>
        <p:blipFill>
          <a:blip r:embed="rId13"/>
          <a:stretch/>
        </p:blipFill>
        <p:spPr>
          <a:xfrm>
            <a:off x="7086600" y="4114800"/>
            <a:ext cx="1844280" cy="996480"/>
          </a:xfrm>
          <a:prstGeom prst="rect">
            <a:avLst/>
          </a:prstGeom>
          <a:noFill/>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89" name="CustomShape 1"/>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90" name="CustomShape 2"/>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91" name="CustomShape 3"/>
          <p:cNvSpPr/>
          <p:nvPr/>
        </p:nvSpPr>
        <p:spPr>
          <a:xfrm>
            <a:off x="1840320" y="914400"/>
            <a:ext cx="7192440" cy="8935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2800" strike="noStrike" u="none">
                <a:solidFill>
                  <a:srgbClr val="4f6228"/>
                </a:solidFill>
                <a:effectLst/>
                <a:uFillTx/>
                <a:latin typeface="Calibri"/>
                <a:ea typeface="DejaVu Sans"/>
              </a:rPr>
              <a:t>               2025 m. LVVKA renginių rėmėjai</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r>
              <a:rPr b="1" lang="en-US" sz="1800" strike="noStrike" u="none">
                <a:solidFill>
                  <a:srgbClr val="7abc32"/>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92" name="" descr=""/>
          <p:cNvPicPr/>
          <p:nvPr/>
        </p:nvPicPr>
        <p:blipFill>
          <a:blip r:embed="rId2"/>
          <a:stretch/>
        </p:blipFill>
        <p:spPr>
          <a:xfrm>
            <a:off x="0" y="67680"/>
            <a:ext cx="1819440" cy="2093760"/>
          </a:xfrm>
          <a:prstGeom prst="rect">
            <a:avLst/>
          </a:prstGeom>
          <a:noFill/>
          <a:ln w="0">
            <a:noFill/>
          </a:ln>
        </p:spPr>
      </p:pic>
      <p:pic>
        <p:nvPicPr>
          <p:cNvPr id="193" name="" descr=""/>
          <p:cNvPicPr/>
          <p:nvPr/>
        </p:nvPicPr>
        <p:blipFill>
          <a:blip r:embed="rId3"/>
          <a:stretch/>
        </p:blipFill>
        <p:spPr>
          <a:xfrm>
            <a:off x="3886200" y="3722760"/>
            <a:ext cx="2276280" cy="839520"/>
          </a:xfrm>
          <a:prstGeom prst="rect">
            <a:avLst/>
          </a:prstGeom>
          <a:noFill/>
          <a:ln w="0">
            <a:noFill/>
          </a:ln>
        </p:spPr>
      </p:pic>
      <p:pic>
        <p:nvPicPr>
          <p:cNvPr id="194" name="" descr=""/>
          <p:cNvPicPr/>
          <p:nvPr/>
        </p:nvPicPr>
        <p:blipFill>
          <a:blip r:embed="rId4"/>
          <a:stretch/>
        </p:blipFill>
        <p:spPr>
          <a:xfrm>
            <a:off x="5475240" y="1828800"/>
            <a:ext cx="2355480" cy="1598760"/>
          </a:xfrm>
          <a:prstGeom prst="rect">
            <a:avLst/>
          </a:prstGeom>
          <a:noFill/>
          <a:ln w="0">
            <a:noFill/>
          </a:ln>
        </p:spPr>
      </p:pic>
      <p:pic>
        <p:nvPicPr>
          <p:cNvPr id="195" name="" descr=""/>
          <p:cNvPicPr/>
          <p:nvPr/>
        </p:nvPicPr>
        <p:blipFill>
          <a:blip r:embed="rId5"/>
          <a:stretch/>
        </p:blipFill>
        <p:spPr>
          <a:xfrm>
            <a:off x="3200400" y="1828800"/>
            <a:ext cx="1598760" cy="1598760"/>
          </a:xfrm>
          <a:prstGeom prst="rect">
            <a:avLst/>
          </a:prstGeom>
          <a:noFill/>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96" name="CustomShape 1"/>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197" name="CustomShape 2"/>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198" name="CustomShape 3"/>
          <p:cNvSpPr/>
          <p:nvPr/>
        </p:nvSpPr>
        <p:spPr>
          <a:xfrm>
            <a:off x="1773360" y="680400"/>
            <a:ext cx="7192440" cy="179784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2800" strike="noStrike" u="none">
                <a:solidFill>
                  <a:srgbClr val="4f6228"/>
                </a:solidFill>
                <a:effectLst/>
                <a:uFillTx/>
                <a:latin typeface="Calibri"/>
                <a:ea typeface="DejaVu Sans"/>
              </a:rPr>
              <a:t>              LVVKA informaciniai partneriai</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r>
              <a:rPr b="1" lang="en-US" sz="1800" strike="noStrike" u="none">
                <a:solidFill>
                  <a:srgbClr val="7abc32"/>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199" name="Picture 2" descr=""/>
          <p:cNvPicPr/>
          <p:nvPr/>
        </p:nvPicPr>
        <p:blipFill>
          <a:blip r:embed="rId2"/>
          <a:stretch/>
        </p:blipFill>
        <p:spPr>
          <a:xfrm>
            <a:off x="2595600" y="1820880"/>
            <a:ext cx="2889360" cy="816840"/>
          </a:xfrm>
          <a:prstGeom prst="rect">
            <a:avLst/>
          </a:prstGeom>
          <a:noFill/>
          <a:ln w="0">
            <a:noFill/>
          </a:ln>
        </p:spPr>
      </p:pic>
      <p:pic>
        <p:nvPicPr>
          <p:cNvPr id="200" name="" descr=""/>
          <p:cNvPicPr/>
          <p:nvPr/>
        </p:nvPicPr>
        <p:blipFill>
          <a:blip r:embed="rId3"/>
          <a:stretch/>
        </p:blipFill>
        <p:spPr>
          <a:xfrm>
            <a:off x="141480" y="5394960"/>
            <a:ext cx="1836720" cy="1173960"/>
          </a:xfrm>
          <a:prstGeom prst="rect">
            <a:avLst/>
          </a:prstGeom>
          <a:noFill/>
          <a:ln w="0">
            <a:noFill/>
          </a:ln>
        </p:spPr>
      </p:pic>
      <p:pic>
        <p:nvPicPr>
          <p:cNvPr id="201" name="" descr=""/>
          <p:cNvPicPr/>
          <p:nvPr/>
        </p:nvPicPr>
        <p:blipFill>
          <a:blip r:embed="rId4"/>
          <a:stretch/>
        </p:blipFill>
        <p:spPr>
          <a:xfrm>
            <a:off x="0" y="67680"/>
            <a:ext cx="1819440" cy="2093760"/>
          </a:xfrm>
          <a:prstGeom prst="rect">
            <a:avLst/>
          </a:prstGeom>
          <a:noFill/>
          <a:ln w="0">
            <a:noFill/>
          </a:ln>
        </p:spPr>
      </p:pic>
      <p:pic>
        <p:nvPicPr>
          <p:cNvPr id="202" name="" descr=""/>
          <p:cNvPicPr/>
          <p:nvPr/>
        </p:nvPicPr>
        <p:blipFill>
          <a:blip r:embed="rId5"/>
          <a:stretch/>
        </p:blipFill>
        <p:spPr>
          <a:xfrm>
            <a:off x="5943600" y="2818080"/>
            <a:ext cx="2301480" cy="609480"/>
          </a:xfrm>
          <a:prstGeom prst="rect">
            <a:avLst/>
          </a:prstGeom>
          <a:noFill/>
          <a:ln w="0">
            <a:noFill/>
          </a:ln>
        </p:spPr>
      </p:pic>
      <p:pic>
        <p:nvPicPr>
          <p:cNvPr id="203" name="" descr=""/>
          <p:cNvPicPr/>
          <p:nvPr/>
        </p:nvPicPr>
        <p:blipFill>
          <a:blip r:embed="rId6"/>
          <a:stretch/>
        </p:blipFill>
        <p:spPr>
          <a:xfrm>
            <a:off x="3200400" y="2823120"/>
            <a:ext cx="1827360" cy="638640"/>
          </a:xfrm>
          <a:prstGeom prst="rect">
            <a:avLst/>
          </a:prstGeom>
          <a:noFill/>
          <a:ln w="0">
            <a:noFill/>
          </a:ln>
        </p:spPr>
      </p:pic>
      <p:pic>
        <p:nvPicPr>
          <p:cNvPr id="204" name="" descr=""/>
          <p:cNvPicPr/>
          <p:nvPr/>
        </p:nvPicPr>
        <p:blipFill>
          <a:blip r:embed="rId7"/>
          <a:stretch/>
        </p:blipFill>
        <p:spPr>
          <a:xfrm>
            <a:off x="5029200" y="3886200"/>
            <a:ext cx="1329480" cy="1221120"/>
          </a:xfrm>
          <a:prstGeom prst="rect">
            <a:avLst/>
          </a:prstGeom>
          <a:noFill/>
          <a:ln w="0">
            <a:noFill/>
          </a:ln>
        </p:spPr>
      </p:pic>
      <p:pic>
        <p:nvPicPr>
          <p:cNvPr id="205" name="" descr=""/>
          <p:cNvPicPr/>
          <p:nvPr/>
        </p:nvPicPr>
        <p:blipFill>
          <a:blip r:embed="rId8"/>
          <a:stretch/>
        </p:blipFill>
        <p:spPr>
          <a:xfrm>
            <a:off x="3429000" y="3848400"/>
            <a:ext cx="1258920" cy="1258920"/>
          </a:xfrm>
          <a:prstGeom prst="rect">
            <a:avLst/>
          </a:prstGeom>
          <a:noFill/>
          <a:ln w="0">
            <a:noFill/>
          </a:ln>
        </p:spPr>
      </p:pic>
      <p:pic>
        <p:nvPicPr>
          <p:cNvPr id="206" name="" descr=""/>
          <p:cNvPicPr/>
          <p:nvPr/>
        </p:nvPicPr>
        <p:blipFill>
          <a:blip r:embed="rId9"/>
          <a:stretch/>
        </p:blipFill>
        <p:spPr>
          <a:xfrm>
            <a:off x="6629400" y="3886200"/>
            <a:ext cx="1137960" cy="1137960"/>
          </a:xfrm>
          <a:prstGeom prst="rect">
            <a:avLst/>
          </a:prstGeom>
          <a:noFill/>
          <a:ln w="0">
            <a:noFill/>
          </a:ln>
        </p:spPr>
      </p:pic>
      <p:pic>
        <p:nvPicPr>
          <p:cNvPr id="207" name="" descr=""/>
          <p:cNvPicPr/>
          <p:nvPr/>
        </p:nvPicPr>
        <p:blipFill>
          <a:blip r:embed="rId10"/>
          <a:stretch/>
        </p:blipFill>
        <p:spPr>
          <a:xfrm>
            <a:off x="5826960" y="1728360"/>
            <a:ext cx="2858400" cy="784800"/>
          </a:xfrm>
          <a:prstGeom prst="rect">
            <a:avLst/>
          </a:prstGeom>
          <a:noFill/>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208" name="CustomShape 1"/>
          <p:cNvSpPr/>
          <p:nvPr/>
        </p:nvSpPr>
        <p:spPr>
          <a:xfrm>
            <a:off x="1773360" y="69480"/>
            <a:ext cx="7297560" cy="57852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209" name="CustomShape 2"/>
          <p:cNvSpPr/>
          <p:nvPr/>
        </p:nvSpPr>
        <p:spPr>
          <a:xfrm>
            <a:off x="2159280" y="2054520"/>
            <a:ext cx="6525720" cy="42588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210" name="CustomShape 3"/>
          <p:cNvSpPr/>
          <p:nvPr/>
        </p:nvSpPr>
        <p:spPr>
          <a:xfrm>
            <a:off x="1773360" y="3123720"/>
            <a:ext cx="7194600" cy="73116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r>
              <a:rPr b="0" lang="en-US" sz="3600" strike="noStrike" u="none">
                <a:solidFill>
                  <a:srgbClr val="4f6228"/>
                </a:solidFill>
                <a:effectLst/>
                <a:uFillTx/>
                <a:latin typeface="Calibri"/>
                <a:ea typeface="DejaVu Sans"/>
              </a:rPr>
              <a:t>Dėkojame, kad esate kartu!</a:t>
            </a:r>
            <a:endParaRPr b="0" lang="en-US" sz="3600" strike="noStrike" u="none">
              <a:solidFill>
                <a:srgbClr val="000000"/>
              </a:solidFill>
              <a:effectLst/>
              <a:uFillTx/>
              <a:latin typeface="Arial"/>
            </a:endParaRPr>
          </a:p>
          <a:p>
            <a:pPr algn="ctr">
              <a:lnSpc>
                <a:spcPct val="100000"/>
              </a:lnSpc>
            </a:pPr>
            <a:endParaRPr b="0" lang="en-US" sz="3600" strike="noStrike" u="none">
              <a:solidFill>
                <a:srgbClr val="000000"/>
              </a:solidFill>
              <a:effectLst/>
              <a:uFillTx/>
              <a:latin typeface="Arial"/>
            </a:endParaRPr>
          </a:p>
          <a:p>
            <a:pPr algn="ctr">
              <a:lnSpc>
                <a:spcPct val="100000"/>
              </a:lnSpc>
            </a:pPr>
            <a:endParaRPr b="0" lang="en-US" sz="3600" strike="noStrike" u="none">
              <a:solidFill>
                <a:srgbClr val="000000"/>
              </a:solidFill>
              <a:effectLst/>
              <a:uFillTx/>
              <a:latin typeface="Arial"/>
            </a:endParaRPr>
          </a:p>
          <a:p>
            <a:pPr algn="ctr">
              <a:lnSpc>
                <a:spcPct val="100000"/>
              </a:lnSpc>
            </a:pPr>
            <a:endParaRPr b="0" lang="en-US" sz="3600" strike="noStrike" u="none">
              <a:solidFill>
                <a:srgbClr val="000000"/>
              </a:solidFill>
              <a:effectLst/>
              <a:uFillTx/>
              <a:latin typeface="Arial"/>
            </a:endParaRPr>
          </a:p>
          <a:p>
            <a:pPr algn="ctr">
              <a:lnSpc>
                <a:spcPct val="100000"/>
              </a:lnSpc>
            </a:pPr>
            <a:endParaRPr b="0" lang="en-US" sz="3600" strike="noStrike" u="none">
              <a:solidFill>
                <a:srgbClr val="000000"/>
              </a:solidFill>
              <a:effectLst/>
              <a:uFillTx/>
              <a:latin typeface="Arial"/>
            </a:endParaRPr>
          </a:p>
          <a:p>
            <a:pPr algn="ctr">
              <a:lnSpc>
                <a:spcPct val="100000"/>
              </a:lnSpc>
            </a:pPr>
            <a:endParaRPr b="0" lang="en-US" sz="3600" strike="noStrike" u="none">
              <a:solidFill>
                <a:srgbClr val="000000"/>
              </a:solidFill>
              <a:effectLst/>
              <a:uFillTx/>
              <a:latin typeface="Arial"/>
            </a:endParaRPr>
          </a:p>
          <a:p>
            <a:pPr algn="ctr">
              <a:lnSpc>
                <a:spcPct val="100000"/>
              </a:lnSpc>
            </a:pPr>
            <a:endParaRPr b="0" lang="en-US" sz="3600" strike="noStrike" u="none">
              <a:solidFill>
                <a:srgbClr val="000000"/>
              </a:solidFill>
              <a:effectLst/>
              <a:uFillTx/>
              <a:latin typeface="Arial"/>
            </a:endParaRPr>
          </a:p>
          <a:p>
            <a:pPr algn="ctr">
              <a:lnSpc>
                <a:spcPct val="100000"/>
              </a:lnSpc>
            </a:pPr>
            <a:r>
              <a:rPr b="0" lang="en-US" sz="3200" strike="noStrike" u="none">
                <a:solidFill>
                  <a:srgbClr val="4f6228"/>
                </a:solidFill>
                <a:effectLst/>
                <a:uFillTx/>
                <a:latin typeface="Calibri"/>
                <a:ea typeface="DejaVu Sans"/>
              </a:rPr>
              <a:t>Susisiekite su mumis: </a:t>
            </a:r>
            <a:endParaRPr b="0" lang="en-US" sz="3200" strike="noStrike" u="none">
              <a:solidFill>
                <a:srgbClr val="000000"/>
              </a:solidFill>
              <a:effectLst/>
              <a:uFillTx/>
              <a:latin typeface="Arial"/>
            </a:endParaRPr>
          </a:p>
          <a:p>
            <a:pPr algn="ctr">
              <a:lnSpc>
                <a:spcPct val="100000"/>
              </a:lnSpc>
            </a:pPr>
            <a:r>
              <a:rPr b="0" lang="en-US" sz="3200" strike="noStrike" u="sng">
                <a:solidFill>
                  <a:srgbClr val="0000ff"/>
                </a:solidFill>
                <a:effectLst/>
                <a:uFill>
                  <a:solidFill>
                    <a:srgbClr val="ffffff"/>
                  </a:solidFill>
                </a:uFill>
                <a:latin typeface="Calibri"/>
                <a:ea typeface="DejaVu Sans"/>
                <a:hlinkClick r:id="rId2"/>
              </a:rPr>
              <a:t>http://lvvk.lt/lt/kontaktai</a:t>
            </a:r>
            <a:endParaRPr b="0" lang="en-US" sz="32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r>
              <a:rPr b="0" lang="en-US" sz="1800" strike="noStrike" u="none">
                <a:solidFill>
                  <a:srgbClr val="4f6228"/>
                </a:solidFill>
                <a:effectLst/>
                <a:uFillTx/>
                <a:latin typeface="Calibri"/>
                <a:ea typeface="DejaVu Sans"/>
              </a:rPr>
              <a:t>Ataskaitą paruošė vykdomoji direktorė Jūratė Mikalkėnienė</a:t>
            </a:r>
            <a:endParaRPr b="0" lang="en-US" sz="1800" strike="noStrike" u="none">
              <a:solidFill>
                <a:srgbClr val="000000"/>
              </a:solidFill>
              <a:effectLst/>
              <a:uFillTx/>
              <a:latin typeface="Arial"/>
            </a:endParaRPr>
          </a:p>
          <a:p>
            <a:pPr algn="ctr">
              <a:lnSpc>
                <a:spcPct val="100000"/>
              </a:lnSpc>
            </a:pPr>
            <a:r>
              <a:rPr b="0" lang="en-US" sz="1800" strike="noStrike" u="none">
                <a:solidFill>
                  <a:srgbClr val="4f6228"/>
                </a:solidFill>
                <a:effectLst/>
                <a:uFillTx/>
                <a:latin typeface="Calibri"/>
                <a:ea typeface="DejaVu Sans"/>
              </a:rPr>
              <a:t>	</a:t>
            </a:r>
            <a:r>
              <a:rPr b="0" lang="en-US" sz="1800" strike="noStrike" u="none">
                <a:solidFill>
                  <a:srgbClr val="4f6228"/>
                </a:solidFill>
                <a:effectLst/>
                <a:uFillTx/>
                <a:latin typeface="Calibri"/>
                <a:ea typeface="DejaVu Sans"/>
              </a:rPr>
              <a:t>2026 m. sausis, Vilnius</a:t>
            </a: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gn="ct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r>
              <a:rPr b="1" lang="en-US" sz="1800" strike="noStrike" u="none">
                <a:solidFill>
                  <a:srgbClr val="7abc32"/>
                </a:solidFill>
                <a:effectLst/>
                <a:uFillTx/>
                <a:latin typeface="Calibri"/>
                <a:ea typeface="DejaVu Sans"/>
              </a:rPr>
              <a:t>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p:txBody>
      </p:sp>
      <p:pic>
        <p:nvPicPr>
          <p:cNvPr id="211" name="" descr=""/>
          <p:cNvPicPr/>
          <p:nvPr/>
        </p:nvPicPr>
        <p:blipFill>
          <a:blip r:embed="rId3"/>
          <a:stretch/>
        </p:blipFill>
        <p:spPr>
          <a:xfrm>
            <a:off x="232920" y="5376600"/>
            <a:ext cx="1835640" cy="1172880"/>
          </a:xfrm>
          <a:prstGeom prst="rect">
            <a:avLst/>
          </a:prstGeom>
          <a:noFill/>
          <a:ln w="0">
            <a:noFill/>
          </a:ln>
        </p:spPr>
      </p:pic>
      <p:pic>
        <p:nvPicPr>
          <p:cNvPr id="212" name="" descr=""/>
          <p:cNvPicPr/>
          <p:nvPr/>
        </p:nvPicPr>
        <p:blipFill>
          <a:blip r:embed="rId4"/>
          <a:stretch/>
        </p:blipFill>
        <p:spPr>
          <a:xfrm>
            <a:off x="-23760" y="0"/>
            <a:ext cx="1818360" cy="2092680"/>
          </a:xfrm>
          <a:prstGeom prst="rect">
            <a:avLst/>
          </a:prstGeom>
          <a:noFill/>
          <a:ln w="0">
            <a:noFill/>
          </a:ln>
        </p:spPr>
      </p:pic>
      <p:pic>
        <p:nvPicPr>
          <p:cNvPr id="213" name="" descr=""/>
          <p:cNvPicPr/>
          <p:nvPr/>
        </p:nvPicPr>
        <p:blipFill>
          <a:blip r:embed="rId5"/>
          <a:stretch/>
        </p:blipFill>
        <p:spPr>
          <a:xfrm>
            <a:off x="2286000" y="1235160"/>
            <a:ext cx="5710320" cy="3332160"/>
          </a:xfrm>
          <a:prstGeom prst="rect">
            <a:avLst/>
          </a:prstGeom>
          <a:noFill/>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31" name="CustomShape 1"/>
          <p:cNvSpPr/>
          <p:nvPr/>
        </p:nvSpPr>
        <p:spPr>
          <a:xfrm>
            <a:off x="1773360" y="0"/>
            <a:ext cx="7297560" cy="7311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32" name="CustomShape 2"/>
          <p:cNvSpPr/>
          <p:nvPr/>
        </p:nvSpPr>
        <p:spPr>
          <a:xfrm>
            <a:off x="2057400" y="1371600"/>
            <a:ext cx="6856200" cy="2517840"/>
          </a:xfrm>
          <a:prstGeom prst="rect">
            <a:avLst/>
          </a:prstGeom>
          <a:noFill/>
          <a:ln w="0">
            <a:noFill/>
          </a:ln>
        </p:spPr>
        <p:style>
          <a:lnRef idx="0"/>
          <a:fillRef idx="0"/>
          <a:effectRef idx="0"/>
          <a:fontRef idx="minor"/>
        </p:style>
        <p:txBody>
          <a:bodyPr lIns="90000" rIns="90000" tIns="45000" bIns="45000" anchor="t">
            <a:normAutofit/>
          </a:bodyPr>
          <a:p>
            <a:pPr marL="343080" indent="-316440">
              <a:lnSpc>
                <a:spcPct val="100000"/>
              </a:lnSpc>
              <a:spcBef>
                <a:spcPts val="439"/>
              </a:spcBef>
              <a:buClr>
                <a:srgbClr val="4f6228"/>
              </a:buClr>
              <a:buFont typeface="Arial"/>
              <a:buChar char="•"/>
            </a:pPr>
            <a:r>
              <a:rPr b="0" lang="en-US" sz="2000" strike="noStrike" u="none">
                <a:solidFill>
                  <a:srgbClr val="4f6228"/>
                </a:solidFill>
                <a:effectLst/>
                <a:uFillTx/>
                <a:latin typeface="Calibri"/>
                <a:ea typeface="DejaVu Sans"/>
              </a:rPr>
              <a:t>Atstovaujama Lietuvai tarptautiniuose čempionatuose           ir garsinamas šalies vardas.</a:t>
            </a:r>
            <a:endParaRPr b="0" lang="en-US" sz="2000" strike="noStrike" u="none">
              <a:solidFill>
                <a:srgbClr val="000000"/>
              </a:solidFill>
              <a:effectLst/>
              <a:uFillTx/>
              <a:latin typeface="Arial"/>
            </a:endParaRPr>
          </a:p>
          <a:p>
            <a:pPr marL="343080" indent="-316440">
              <a:lnSpc>
                <a:spcPct val="100000"/>
              </a:lnSpc>
              <a:spcBef>
                <a:spcPts val="439"/>
              </a:spcBef>
              <a:buClr>
                <a:srgbClr val="4f6228"/>
              </a:buClr>
              <a:buFont typeface="Arial"/>
              <a:buChar char="•"/>
            </a:pPr>
            <a:r>
              <a:rPr b="0" lang="en-US" sz="2000" strike="noStrike" u="none">
                <a:solidFill>
                  <a:srgbClr val="4f6228"/>
                </a:solidFill>
                <a:effectLst/>
                <a:uFillTx/>
                <a:latin typeface="Calibri"/>
                <a:ea typeface="DejaVu Sans"/>
              </a:rPr>
              <a:t>Organizuojami nacionaliniai konkursai.</a:t>
            </a:r>
            <a:endParaRPr b="0" lang="en-US" sz="2000" strike="noStrike" u="none">
              <a:solidFill>
                <a:srgbClr val="000000"/>
              </a:solidFill>
              <a:effectLst/>
              <a:uFillTx/>
              <a:latin typeface="Arial"/>
            </a:endParaRPr>
          </a:p>
          <a:p>
            <a:pPr marL="343080" indent="-316440" algn="just">
              <a:lnSpc>
                <a:spcPct val="100000"/>
              </a:lnSpc>
              <a:spcBef>
                <a:spcPts val="439"/>
              </a:spcBef>
              <a:buClr>
                <a:srgbClr val="4f6228"/>
              </a:buClr>
              <a:buFont typeface="Arial"/>
              <a:buChar char="•"/>
            </a:pPr>
            <a:r>
              <a:rPr b="0" lang="en-US" sz="2000" strike="noStrike" u="none">
                <a:solidFill>
                  <a:srgbClr val="4f6228"/>
                </a:solidFill>
                <a:effectLst/>
                <a:uFillTx/>
                <a:latin typeface="Calibri"/>
                <a:ea typeface="DejaVu Sans"/>
              </a:rPr>
              <a:t>Rengiami profesiniai meistriškumo kursai.</a:t>
            </a:r>
            <a:endParaRPr b="0" lang="en-US" sz="2000" strike="noStrike" u="none">
              <a:solidFill>
                <a:srgbClr val="000000"/>
              </a:solidFill>
              <a:effectLst/>
              <a:uFillTx/>
              <a:latin typeface="Arial"/>
            </a:endParaRPr>
          </a:p>
          <a:p>
            <a:pPr marL="343080" indent="-316440">
              <a:lnSpc>
                <a:spcPct val="100000"/>
              </a:lnSpc>
              <a:spcBef>
                <a:spcPts val="439"/>
              </a:spcBef>
              <a:buClr>
                <a:srgbClr val="4f6228"/>
              </a:buClr>
              <a:buFont typeface="Arial"/>
              <a:buChar char="•"/>
            </a:pPr>
            <a:r>
              <a:rPr b="0" lang="en-US" sz="2000" strike="noStrike" u="none">
                <a:solidFill>
                  <a:srgbClr val="4f6228"/>
                </a:solidFill>
                <a:effectLst/>
                <a:uFillTx/>
                <a:latin typeface="Calibri"/>
                <a:ea typeface="DejaVu Sans"/>
              </a:rPr>
              <a:t>Organizuojamos prezentacijos įvairiuose Lietuvos miestuose.</a:t>
            </a:r>
            <a:endParaRPr b="0" lang="en-US" sz="2000" strike="noStrike" u="none">
              <a:solidFill>
                <a:srgbClr val="000000"/>
              </a:solidFill>
              <a:effectLst/>
              <a:uFillTx/>
              <a:latin typeface="Arial"/>
            </a:endParaRPr>
          </a:p>
          <a:p>
            <a:pPr marL="343080" indent="-316440">
              <a:lnSpc>
                <a:spcPct val="100000"/>
              </a:lnSpc>
              <a:spcBef>
                <a:spcPts val="439"/>
              </a:spcBef>
              <a:buClr>
                <a:srgbClr val="4f6228"/>
              </a:buClr>
              <a:buFont typeface="Arial"/>
              <a:buChar char="•"/>
            </a:pPr>
            <a:r>
              <a:rPr b="0" lang="en-US" sz="2000" strike="noStrike" u="none">
                <a:solidFill>
                  <a:srgbClr val="4f6228"/>
                </a:solidFill>
                <a:effectLst/>
                <a:uFillTx/>
                <a:latin typeface="Calibri"/>
                <a:ea typeface="DejaVu Sans"/>
              </a:rPr>
              <a:t>Atstovaujama WorldChefs susirinkimuose.</a:t>
            </a:r>
            <a:endParaRPr b="0" lang="en-US" sz="2000" strike="noStrike" u="none">
              <a:solidFill>
                <a:srgbClr val="000000"/>
              </a:solidFill>
              <a:effectLst/>
              <a:uFillTx/>
              <a:latin typeface="Arial"/>
            </a:endParaRPr>
          </a:p>
          <a:p>
            <a:pPr>
              <a:lnSpc>
                <a:spcPct val="100000"/>
              </a:lnSpc>
              <a:spcBef>
                <a:spcPts val="479"/>
              </a:spcBef>
            </a:pPr>
            <a:endParaRPr b="0" lang="en-US" sz="2000" strike="noStrike" u="none">
              <a:solidFill>
                <a:srgbClr val="000000"/>
              </a:solidFill>
              <a:effectLst/>
              <a:uFillTx/>
              <a:latin typeface="Arial"/>
            </a:endParaRPr>
          </a:p>
          <a:p>
            <a:pPr>
              <a:lnSpc>
                <a:spcPct val="100000"/>
              </a:lnSpc>
              <a:spcBef>
                <a:spcPts val="400"/>
              </a:spcBef>
            </a:pPr>
            <a:endParaRPr b="0" lang="en-US" sz="2000" strike="noStrike" u="none">
              <a:solidFill>
                <a:srgbClr val="000000"/>
              </a:solidFill>
              <a:effectLst/>
              <a:uFillTx/>
              <a:latin typeface="Arial"/>
            </a:endParaRPr>
          </a:p>
          <a:p>
            <a:pPr>
              <a:lnSpc>
                <a:spcPct val="100000"/>
              </a:lnSpc>
              <a:spcBef>
                <a:spcPts val="479"/>
              </a:spcBef>
            </a:pPr>
            <a:endParaRPr b="0" lang="en-US" sz="2000" strike="noStrike" u="none">
              <a:solidFill>
                <a:srgbClr val="000000"/>
              </a:solidFill>
              <a:effectLst/>
              <a:uFillTx/>
              <a:latin typeface="Arial"/>
            </a:endParaRPr>
          </a:p>
          <a:p>
            <a:pPr>
              <a:lnSpc>
                <a:spcPct val="100000"/>
              </a:lnSpc>
              <a:spcBef>
                <a:spcPts val="479"/>
              </a:spcBef>
            </a:pPr>
            <a:endParaRPr b="0" lang="en-US" sz="2000" strike="noStrike" u="none">
              <a:solidFill>
                <a:srgbClr val="000000"/>
              </a:solidFill>
              <a:effectLst/>
              <a:uFillTx/>
              <a:latin typeface="Arial"/>
            </a:endParaRPr>
          </a:p>
          <a:p>
            <a:pPr>
              <a:lnSpc>
                <a:spcPct val="100000"/>
              </a:lnSpc>
              <a:spcBef>
                <a:spcPts val="561"/>
              </a:spcBef>
            </a:pPr>
            <a:endParaRPr b="0" lang="en-US" sz="2000" strike="noStrike" u="none">
              <a:solidFill>
                <a:srgbClr val="000000"/>
              </a:solidFill>
              <a:effectLst/>
              <a:uFillTx/>
              <a:latin typeface="Arial"/>
            </a:endParaRPr>
          </a:p>
          <a:p>
            <a:pPr>
              <a:lnSpc>
                <a:spcPct val="100000"/>
              </a:lnSpc>
              <a:spcBef>
                <a:spcPts val="561"/>
              </a:spcBef>
            </a:pPr>
            <a:endParaRPr b="0" lang="en-US" sz="2000" strike="noStrike" u="none">
              <a:solidFill>
                <a:srgbClr val="000000"/>
              </a:solidFill>
              <a:effectLst/>
              <a:uFillTx/>
              <a:latin typeface="Arial"/>
            </a:endParaRPr>
          </a:p>
          <a:p>
            <a:pPr>
              <a:lnSpc>
                <a:spcPct val="100000"/>
              </a:lnSpc>
              <a:spcBef>
                <a:spcPts val="561"/>
              </a:spcBef>
            </a:pPr>
            <a:endParaRPr b="0" lang="en-US" sz="2000" strike="noStrike" u="none">
              <a:solidFill>
                <a:srgbClr val="000000"/>
              </a:solidFill>
              <a:effectLst/>
              <a:uFillTx/>
              <a:latin typeface="Arial"/>
            </a:endParaRPr>
          </a:p>
          <a:p>
            <a:pPr>
              <a:lnSpc>
                <a:spcPct val="100000"/>
              </a:lnSpc>
              <a:spcBef>
                <a:spcPts val="561"/>
              </a:spcBef>
            </a:pPr>
            <a:endParaRPr b="0" lang="en-US" sz="2000" strike="noStrike" u="none">
              <a:solidFill>
                <a:srgbClr val="000000"/>
              </a:solidFill>
              <a:effectLst/>
              <a:uFillTx/>
              <a:latin typeface="Arial"/>
            </a:endParaRPr>
          </a:p>
        </p:txBody>
      </p:sp>
      <p:sp>
        <p:nvSpPr>
          <p:cNvPr id="33" name="CustomShape 3"/>
          <p:cNvSpPr/>
          <p:nvPr/>
        </p:nvSpPr>
        <p:spPr>
          <a:xfrm>
            <a:off x="1947240" y="803880"/>
            <a:ext cx="6400440" cy="482760"/>
          </a:xfrm>
          <a:prstGeom prst="rect">
            <a:avLst/>
          </a:prstGeom>
          <a:noFill/>
          <a:ln w="0">
            <a:noFill/>
          </a:ln>
        </p:spPr>
        <p:style>
          <a:lnRef idx="0"/>
          <a:fillRef idx="0"/>
          <a:effectRef idx="0"/>
          <a:fontRef idx="minor"/>
        </p:style>
        <p:txBody>
          <a:bodyPr lIns="90000" rIns="90000" tIns="45000" bIns="45000" anchor="ctr">
            <a:normAutofit/>
          </a:bodyPr>
          <a:p>
            <a:pPr>
              <a:lnSpc>
                <a:spcPct val="100000"/>
              </a:lnSpc>
            </a:pPr>
            <a:r>
              <a:rPr b="1" lang="en-US" sz="2200" strike="noStrike" u="none">
                <a:solidFill>
                  <a:srgbClr val="4f6228"/>
                </a:solidFill>
                <a:effectLst/>
                <a:uFillTx/>
                <a:latin typeface="Calibri"/>
                <a:ea typeface="DejaVu Sans"/>
              </a:rPr>
              <a:t>     LVVKA TIKSLŲ PASIEKIMO BŪDAI:</a:t>
            </a:r>
            <a:endParaRPr b="0" lang="en-US" sz="2200" strike="noStrike" u="none">
              <a:solidFill>
                <a:srgbClr val="000000"/>
              </a:solidFill>
              <a:effectLst/>
              <a:uFillTx/>
              <a:latin typeface="Arial"/>
            </a:endParaRPr>
          </a:p>
        </p:txBody>
      </p:sp>
      <p:pic>
        <p:nvPicPr>
          <p:cNvPr id="34" name="" descr=""/>
          <p:cNvPicPr/>
          <p:nvPr/>
        </p:nvPicPr>
        <p:blipFill>
          <a:blip r:embed="rId2"/>
          <a:stretch/>
        </p:blipFill>
        <p:spPr>
          <a:xfrm>
            <a:off x="274320" y="5486400"/>
            <a:ext cx="1835640" cy="1172880"/>
          </a:xfrm>
          <a:prstGeom prst="rect">
            <a:avLst/>
          </a:prstGeom>
          <a:noFill/>
          <a:ln w="0">
            <a:noFill/>
          </a:ln>
        </p:spPr>
      </p:pic>
      <p:pic>
        <p:nvPicPr>
          <p:cNvPr id="35" name="" descr=""/>
          <p:cNvPicPr/>
          <p:nvPr/>
        </p:nvPicPr>
        <p:blipFill>
          <a:blip r:embed="rId3"/>
          <a:stretch/>
        </p:blipFill>
        <p:spPr>
          <a:xfrm>
            <a:off x="-23760" y="0"/>
            <a:ext cx="1818360" cy="2092680"/>
          </a:xfrm>
          <a:prstGeom prst="rect">
            <a:avLst/>
          </a:prstGeom>
          <a:noFill/>
          <a:ln w="0">
            <a:noFill/>
          </a:ln>
        </p:spPr>
      </p:pic>
      <p:pic>
        <p:nvPicPr>
          <p:cNvPr id="36" name="" descr=""/>
          <p:cNvPicPr/>
          <p:nvPr/>
        </p:nvPicPr>
        <p:blipFill>
          <a:blip r:embed="rId4"/>
          <a:stretch/>
        </p:blipFill>
        <p:spPr>
          <a:xfrm>
            <a:off x="2504520" y="3791160"/>
            <a:ext cx="4216320" cy="2811240"/>
          </a:xfrm>
          <a:prstGeom prst="rect">
            <a:avLst/>
          </a:prstGeom>
          <a:noFill/>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37" name="CustomShape 1"/>
          <p:cNvSpPr/>
          <p:nvPr/>
        </p:nvSpPr>
        <p:spPr>
          <a:xfrm>
            <a:off x="1786680" y="70200"/>
            <a:ext cx="7297560" cy="7311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38" name="CustomShape 2"/>
          <p:cNvSpPr/>
          <p:nvPr/>
        </p:nvSpPr>
        <p:spPr>
          <a:xfrm>
            <a:off x="2011680" y="1371600"/>
            <a:ext cx="6629040" cy="2057040"/>
          </a:xfrm>
          <a:prstGeom prst="rect">
            <a:avLst/>
          </a:prstGeom>
          <a:noFill/>
          <a:ln w="0">
            <a:noFill/>
          </a:ln>
        </p:spPr>
        <p:style>
          <a:lnRef idx="0"/>
          <a:fillRef idx="0"/>
          <a:effectRef idx="0"/>
          <a:fontRef idx="minor"/>
        </p:style>
        <p:txBody>
          <a:bodyPr lIns="90000" rIns="90000" tIns="45000" bIns="45000" anchor="t">
            <a:normAutofit fontScale="85000" lnSpcReduction="9999"/>
          </a:bodyPr>
          <a:p>
            <a:pPr marL="343080" indent="-316440">
              <a:lnSpc>
                <a:spcPct val="100000"/>
              </a:lnSpc>
              <a:spcBef>
                <a:spcPts val="519"/>
              </a:spcBef>
              <a:buClr>
                <a:srgbClr val="4f6228"/>
              </a:buClr>
              <a:buFont typeface="Arial"/>
              <a:buChar char="•"/>
            </a:pPr>
            <a:r>
              <a:rPr b="0" lang="en-US" sz="2400" strike="noStrike" u="none">
                <a:solidFill>
                  <a:srgbClr val="4f6228"/>
                </a:solidFill>
                <a:effectLst/>
                <a:uFillTx/>
                <a:latin typeface="Calibri"/>
                <a:ea typeface="DejaVu Sans"/>
              </a:rPr>
              <a:t>Virtuvės šefų pristatymas visuomenei, gastronomijos renginiai, gastro turizmo vystymas.</a:t>
            </a:r>
            <a:endParaRPr b="0" lang="en-US" sz="2400" strike="noStrike" u="none">
              <a:solidFill>
                <a:srgbClr val="000000"/>
              </a:solidFill>
              <a:effectLst/>
              <a:uFillTx/>
              <a:latin typeface="Arial"/>
            </a:endParaRPr>
          </a:p>
          <a:p>
            <a:pPr marL="343080" indent="-316440">
              <a:lnSpc>
                <a:spcPct val="100000"/>
              </a:lnSpc>
              <a:spcBef>
                <a:spcPts val="519"/>
              </a:spcBef>
              <a:buClr>
                <a:srgbClr val="4f6228"/>
              </a:buClr>
              <a:buFont typeface="Arial"/>
              <a:buChar char="•"/>
            </a:pPr>
            <a:r>
              <a:rPr b="0" lang="en-US" sz="2400" strike="noStrike" u="none">
                <a:solidFill>
                  <a:srgbClr val="4f6228"/>
                </a:solidFill>
                <a:effectLst/>
                <a:uFillTx/>
                <a:latin typeface="Calibri"/>
                <a:ea typeface="DejaVu Sans"/>
              </a:rPr>
              <a:t>Edukacinė iniciatyva „Sveikas vaikas – sveika ateitis“.</a:t>
            </a:r>
            <a:endParaRPr b="0" lang="en-US" sz="2400" strike="noStrike" u="none">
              <a:solidFill>
                <a:srgbClr val="000000"/>
              </a:solidFill>
              <a:effectLst/>
              <a:uFillTx/>
              <a:latin typeface="Arial"/>
            </a:endParaRPr>
          </a:p>
          <a:p>
            <a:pPr marL="343080" indent="-316440">
              <a:lnSpc>
                <a:spcPct val="100000"/>
              </a:lnSpc>
              <a:spcBef>
                <a:spcPts val="519"/>
              </a:spcBef>
              <a:buClr>
                <a:srgbClr val="4f6228"/>
              </a:buClr>
              <a:buFont typeface="Arial"/>
              <a:buChar char="•"/>
            </a:pPr>
            <a:r>
              <a:rPr b="0" lang="en-US" sz="2400" strike="noStrike" u="none">
                <a:solidFill>
                  <a:srgbClr val="4f6228"/>
                </a:solidFill>
                <a:effectLst/>
                <a:uFillTx/>
                <a:latin typeface="Calibri"/>
                <a:ea typeface="DejaVu Sans"/>
              </a:rPr>
              <a:t>Bendradarbiavimas su profesiniais mokymo centrais.</a:t>
            </a:r>
            <a:endParaRPr b="0" lang="en-US" sz="2400" strike="noStrike" u="none">
              <a:solidFill>
                <a:srgbClr val="000000"/>
              </a:solidFill>
              <a:effectLst/>
              <a:uFillTx/>
              <a:latin typeface="Arial"/>
            </a:endParaRPr>
          </a:p>
          <a:p>
            <a:pPr marL="343080" indent="-316440">
              <a:lnSpc>
                <a:spcPct val="100000"/>
              </a:lnSpc>
              <a:spcBef>
                <a:spcPts val="519"/>
              </a:spcBef>
              <a:buClr>
                <a:srgbClr val="4f6228"/>
              </a:buClr>
              <a:buFont typeface="Arial"/>
              <a:buChar char="•"/>
            </a:pPr>
            <a:r>
              <a:rPr b="0" lang="en-US" sz="2400" strike="noStrike" u="none">
                <a:solidFill>
                  <a:srgbClr val="4f6228"/>
                </a:solidFill>
                <a:effectLst/>
                <a:uFillTx/>
                <a:latin typeface="Calibri"/>
                <a:ea typeface="DejaVu Sans"/>
              </a:rPr>
              <a:t>Ryšių stiprinimas su Ambasadomis.</a:t>
            </a:r>
            <a:endParaRPr b="0" lang="en-US" sz="2400" strike="noStrike" u="none">
              <a:solidFill>
                <a:srgbClr val="000000"/>
              </a:solidFill>
              <a:effectLst/>
              <a:uFillTx/>
              <a:latin typeface="Arial"/>
            </a:endParaRPr>
          </a:p>
          <a:p>
            <a:pPr marL="343080" indent="-316440">
              <a:lnSpc>
                <a:spcPct val="100000"/>
              </a:lnSpc>
              <a:spcBef>
                <a:spcPts val="519"/>
              </a:spcBef>
              <a:buClr>
                <a:srgbClr val="4f6228"/>
              </a:buClr>
              <a:buFont typeface="Arial"/>
              <a:buChar char="•"/>
            </a:pPr>
            <a:r>
              <a:rPr b="0" lang="en-US" sz="2400" strike="noStrike" u="none">
                <a:solidFill>
                  <a:srgbClr val="4f6228"/>
                </a:solidFill>
                <a:effectLst/>
                <a:uFillTx/>
                <a:latin typeface="Calibri"/>
                <a:ea typeface="DejaVu Sans"/>
              </a:rPr>
              <a:t>Dalyvavimas teisės aktų, higienos taisyklių atnaujimuose.</a:t>
            </a:r>
            <a:endParaRPr b="0" lang="en-US" sz="2400" strike="noStrike" u="none">
              <a:solidFill>
                <a:srgbClr val="000000"/>
              </a:solidFill>
              <a:effectLst/>
              <a:uFillTx/>
              <a:latin typeface="Arial"/>
            </a:endParaRPr>
          </a:p>
          <a:p>
            <a:pPr>
              <a:lnSpc>
                <a:spcPct val="100000"/>
              </a:lnSpc>
              <a:spcBef>
                <a:spcPts val="479"/>
              </a:spcBef>
            </a:pPr>
            <a:endParaRPr b="0" lang="en-US" sz="2400" strike="noStrike" u="none">
              <a:solidFill>
                <a:srgbClr val="000000"/>
              </a:solidFill>
              <a:effectLst/>
              <a:uFillTx/>
              <a:latin typeface="Arial"/>
            </a:endParaRPr>
          </a:p>
          <a:p>
            <a:pPr>
              <a:lnSpc>
                <a:spcPct val="100000"/>
              </a:lnSpc>
              <a:spcBef>
                <a:spcPts val="479"/>
              </a:spcBef>
            </a:pPr>
            <a:endParaRPr b="0" lang="en-US" sz="2400" strike="noStrike" u="none">
              <a:solidFill>
                <a:srgbClr val="000000"/>
              </a:solidFill>
              <a:effectLst/>
              <a:uFillTx/>
              <a:latin typeface="Arial"/>
            </a:endParaRPr>
          </a:p>
          <a:p>
            <a:pPr>
              <a:lnSpc>
                <a:spcPct val="100000"/>
              </a:lnSpc>
              <a:spcBef>
                <a:spcPts val="561"/>
              </a:spcBef>
            </a:pPr>
            <a:endParaRPr b="0" lang="en-US" sz="2400" strike="noStrike" u="none">
              <a:solidFill>
                <a:srgbClr val="000000"/>
              </a:solidFill>
              <a:effectLst/>
              <a:uFillTx/>
              <a:latin typeface="Arial"/>
            </a:endParaRPr>
          </a:p>
          <a:p>
            <a:pPr>
              <a:lnSpc>
                <a:spcPct val="100000"/>
              </a:lnSpc>
              <a:spcBef>
                <a:spcPts val="561"/>
              </a:spcBef>
            </a:pPr>
            <a:endParaRPr b="0" lang="en-US" sz="2400" strike="noStrike" u="none">
              <a:solidFill>
                <a:srgbClr val="000000"/>
              </a:solidFill>
              <a:effectLst/>
              <a:uFillTx/>
              <a:latin typeface="Arial"/>
            </a:endParaRPr>
          </a:p>
          <a:p>
            <a:pPr>
              <a:lnSpc>
                <a:spcPct val="100000"/>
              </a:lnSpc>
              <a:spcBef>
                <a:spcPts val="561"/>
              </a:spcBef>
            </a:pPr>
            <a:endParaRPr b="0" lang="en-US" sz="2400" strike="noStrike" u="none">
              <a:solidFill>
                <a:srgbClr val="000000"/>
              </a:solidFill>
              <a:effectLst/>
              <a:uFillTx/>
              <a:latin typeface="Arial"/>
            </a:endParaRPr>
          </a:p>
          <a:p>
            <a:pPr>
              <a:lnSpc>
                <a:spcPct val="100000"/>
              </a:lnSpc>
              <a:spcBef>
                <a:spcPts val="561"/>
              </a:spcBef>
            </a:pPr>
            <a:endParaRPr b="0" lang="en-US" sz="2400" strike="noStrike" u="none">
              <a:solidFill>
                <a:srgbClr val="000000"/>
              </a:solidFill>
              <a:effectLst/>
              <a:uFillTx/>
              <a:latin typeface="Arial"/>
            </a:endParaRPr>
          </a:p>
        </p:txBody>
      </p:sp>
      <p:sp>
        <p:nvSpPr>
          <p:cNvPr id="39" name="CustomShape 3"/>
          <p:cNvSpPr/>
          <p:nvPr/>
        </p:nvSpPr>
        <p:spPr>
          <a:xfrm>
            <a:off x="2011680" y="457200"/>
            <a:ext cx="6210000" cy="675000"/>
          </a:xfrm>
          <a:prstGeom prst="rect">
            <a:avLst/>
          </a:prstGeom>
          <a:noFill/>
          <a:ln w="0">
            <a:noFill/>
          </a:ln>
        </p:spPr>
        <p:style>
          <a:lnRef idx="0"/>
          <a:fillRef idx="0"/>
          <a:effectRef idx="0"/>
          <a:fontRef idx="minor"/>
        </p:style>
        <p:txBody>
          <a:bodyPr lIns="90000" rIns="90000" tIns="45000" bIns="45000" anchor="ctr">
            <a:normAutofit fontScale="25000" lnSpcReduction="19999"/>
          </a:bodyPr>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r>
              <a:rPr b="1" lang="en-US" sz="8000" strike="noStrike" u="none">
                <a:solidFill>
                  <a:srgbClr val="4f6228"/>
                </a:solidFill>
                <a:effectLst/>
                <a:uFillTx/>
                <a:latin typeface="Calibri"/>
                <a:ea typeface="DejaVu Sans"/>
              </a:rPr>
              <a:t>    LVVKA TIKSLŲ PASIEKIMO BŪDAI:</a:t>
            </a:r>
            <a:endParaRPr b="0" lang="en-US" sz="8000" strike="noStrike" u="none">
              <a:solidFill>
                <a:srgbClr val="000000"/>
              </a:solidFill>
              <a:effectLst/>
              <a:uFillTx/>
              <a:latin typeface="Arial"/>
            </a:endParaRPr>
          </a:p>
          <a:p>
            <a:pPr>
              <a:lnSpc>
                <a:spcPct val="100000"/>
              </a:lnSpc>
            </a:pPr>
            <a:endParaRPr b="0" lang="en-US" sz="8000" strike="noStrike" u="none">
              <a:solidFill>
                <a:srgbClr val="000000"/>
              </a:solidFill>
              <a:effectLst/>
              <a:uFillTx/>
              <a:latin typeface="Arial"/>
            </a:endParaRPr>
          </a:p>
        </p:txBody>
      </p:sp>
      <p:pic>
        <p:nvPicPr>
          <p:cNvPr id="40" name="" descr=""/>
          <p:cNvPicPr/>
          <p:nvPr/>
        </p:nvPicPr>
        <p:blipFill>
          <a:blip r:embed="rId2"/>
          <a:stretch/>
        </p:blipFill>
        <p:spPr>
          <a:xfrm>
            <a:off x="232920" y="5474880"/>
            <a:ext cx="1835640" cy="1172880"/>
          </a:xfrm>
          <a:prstGeom prst="rect">
            <a:avLst/>
          </a:prstGeom>
          <a:noFill/>
          <a:ln w="0">
            <a:noFill/>
          </a:ln>
        </p:spPr>
      </p:pic>
      <p:pic>
        <p:nvPicPr>
          <p:cNvPr id="41" name="" descr=""/>
          <p:cNvPicPr/>
          <p:nvPr/>
        </p:nvPicPr>
        <p:blipFill>
          <a:blip r:embed="rId3"/>
          <a:stretch/>
        </p:blipFill>
        <p:spPr>
          <a:xfrm>
            <a:off x="-23760" y="0"/>
            <a:ext cx="1818360" cy="2092680"/>
          </a:xfrm>
          <a:prstGeom prst="rect">
            <a:avLst/>
          </a:prstGeom>
          <a:noFill/>
          <a:ln w="0">
            <a:noFill/>
          </a:ln>
        </p:spPr>
      </p:pic>
      <p:pic>
        <p:nvPicPr>
          <p:cNvPr id="42" name="" descr=""/>
          <p:cNvPicPr/>
          <p:nvPr/>
        </p:nvPicPr>
        <p:blipFill>
          <a:blip r:embed="rId4"/>
          <a:stretch/>
        </p:blipFill>
        <p:spPr>
          <a:xfrm>
            <a:off x="2514600" y="3801240"/>
            <a:ext cx="4754160" cy="2826360"/>
          </a:xfrm>
          <a:prstGeom prst="rect">
            <a:avLst/>
          </a:prstGeom>
          <a:noFill/>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43" name="CustomShape 24"/>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44" name="CustomShape 25"/>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45" name="CustomShape 26"/>
          <p:cNvSpPr/>
          <p:nvPr/>
        </p:nvSpPr>
        <p:spPr>
          <a:xfrm>
            <a:off x="2291040" y="646200"/>
            <a:ext cx="5938200" cy="3231000"/>
          </a:xfrm>
          <a:prstGeom prst="rect">
            <a:avLst/>
          </a:prstGeom>
          <a:noFill/>
          <a:ln w="0">
            <a:noFill/>
          </a:ln>
        </p:spPr>
        <p:style>
          <a:lnRef idx="0"/>
          <a:fillRef idx="0"/>
          <a:effectRef idx="0"/>
          <a:fontRef idx="minor"/>
        </p:style>
        <p:txBody>
          <a:bodyPr lIns="90000" rIns="90000" tIns="45000" bIns="45000" anchor="ctr">
            <a:normAutofit fontScale="55000" lnSpcReduction="19999"/>
          </a:bodyPr>
          <a:p>
            <a:pPr algn="just">
              <a:lnSpc>
                <a:spcPct val="100000"/>
              </a:lnSpc>
            </a:pPr>
            <a:r>
              <a:rPr b="1" lang="en-US" sz="3200" strike="noStrike" u="none">
                <a:solidFill>
                  <a:srgbClr val="4f6228"/>
                </a:solidFill>
                <a:effectLst/>
                <a:uFillTx/>
                <a:latin typeface="Calibri"/>
                <a:ea typeface="DejaVu Sans"/>
              </a:rPr>
              <a:t>Palaikymas Lietuvos nacionalinės UNESCO komisijos dėl reprezentatyviojo žmonijos nematerialaus kultūros paveldo </a:t>
            </a:r>
            <a:endParaRPr b="0" lang="en-US" sz="3200" strike="noStrike" u="none">
              <a:solidFill>
                <a:srgbClr val="000000"/>
              </a:solidFill>
              <a:effectLst/>
              <a:uFillTx/>
              <a:latin typeface="Arial"/>
            </a:endParaRPr>
          </a:p>
          <a:p>
            <a:pPr>
              <a:lnSpc>
                <a:spcPct val="100000"/>
              </a:lnSpc>
            </a:pPr>
            <a:r>
              <a:rPr b="1" lang="en-US" sz="3200" strike="noStrike" u="none">
                <a:solidFill>
                  <a:srgbClr val="4f6228"/>
                </a:solidFill>
                <a:effectLst/>
                <a:uFillTx/>
                <a:latin typeface="Calibri"/>
                <a:ea typeface="DejaVu Sans"/>
              </a:rPr>
              <a:t>  </a:t>
            </a:r>
            <a:endParaRPr b="0" lang="en-US" sz="3200" strike="noStrike" u="none">
              <a:solidFill>
                <a:srgbClr val="000000"/>
              </a:solidFill>
              <a:effectLst/>
              <a:uFillTx/>
              <a:latin typeface="Arial"/>
            </a:endParaRPr>
          </a:p>
          <a:p>
            <a:pPr algn="just">
              <a:lnSpc>
                <a:spcPct val="100000"/>
              </a:lnSpc>
              <a:spcBef>
                <a:spcPts val="1191"/>
              </a:spcBef>
              <a:spcAft>
                <a:spcPts val="992"/>
              </a:spcAft>
            </a:pPr>
            <a:r>
              <a:rPr b="0" lang="en-US" sz="2800" strike="noStrike" u="none">
                <a:solidFill>
                  <a:srgbClr val="4f6228"/>
                </a:solidFill>
                <a:effectLst/>
                <a:uFillTx/>
                <a:latin typeface="Calibri"/>
                <a:ea typeface="DejaVu Sans"/>
              </a:rPr>
              <a:t>Lietuvos vyriausiųjų virėjų ir konditerių asociacijos vardu išreiškėme savo paramą ir palaikymą Kūčių vakaro tradicijų nominacijai Lietuvoje, Lenkijoje ir Ukrainoje dėl įtraukimo į UNESCO reprezentatyvųjį žmonijos nematerialiojo kultūros paveldo sąrašą.   </a:t>
            </a:r>
            <a:endParaRPr b="0" lang="en-US" sz="2800" strike="noStrike" u="none">
              <a:solidFill>
                <a:srgbClr val="000000"/>
              </a:solidFill>
              <a:effectLst/>
              <a:uFillTx/>
              <a:latin typeface="Arial"/>
            </a:endParaRPr>
          </a:p>
          <a:p>
            <a:pPr algn="just">
              <a:lnSpc>
                <a:spcPct val="100000"/>
              </a:lnSpc>
              <a:spcBef>
                <a:spcPts val="1191"/>
              </a:spcBef>
              <a:spcAft>
                <a:spcPts val="992"/>
              </a:spcAft>
            </a:pPr>
            <a:r>
              <a:rPr b="0" lang="en-US" sz="2800" strike="noStrike" u="none">
                <a:solidFill>
                  <a:srgbClr val="4f6228"/>
                </a:solidFill>
                <a:effectLst/>
                <a:uFillTx/>
                <a:latin typeface="Calibri"/>
                <a:ea typeface="DejaVu Sans"/>
              </a:rPr>
              <a:t>Asociacija puoselėja kulinarijos meną ir autentiškos maisto kultūros išsaugojimą, labai vertina su Kūčiomis susijusias tradicijas ir papročius Lietuvoje. Ši proga skirta ne tik šventiniams patiekalams, bet ir kartų sujungimui, žinių dalijimuisi bei mūsų paveldo esmės išsaugojimui. Kūčių vakaro ritualai, ypač tradicinių patiekalų ruošimas, vaidina svarbų vaidmenį mūsų žmonių tapatybėje ir atspindi šeimos, bendruomenės ir dvasingumo svarbą </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gn="just">
              <a:lnSpc>
                <a:spcPct val="100000"/>
              </a:lnSpc>
            </a:pPr>
            <a:endParaRPr b="0" lang="en-US" sz="2800" strike="noStrike" u="none">
              <a:solidFill>
                <a:srgbClr val="000000"/>
              </a:solidFill>
              <a:effectLst/>
              <a:uFillTx/>
              <a:latin typeface="Arial"/>
            </a:endParaRPr>
          </a:p>
        </p:txBody>
      </p:sp>
      <p:pic>
        <p:nvPicPr>
          <p:cNvPr id="46" name="" descr=""/>
          <p:cNvPicPr/>
          <p:nvPr/>
        </p:nvPicPr>
        <p:blipFill>
          <a:blip r:embed="rId2"/>
          <a:stretch/>
        </p:blipFill>
        <p:spPr>
          <a:xfrm>
            <a:off x="275760" y="5557680"/>
            <a:ext cx="1706400" cy="1089720"/>
          </a:xfrm>
          <a:prstGeom prst="rect">
            <a:avLst/>
          </a:prstGeom>
          <a:noFill/>
          <a:ln w="0">
            <a:noFill/>
          </a:ln>
        </p:spPr>
      </p:pic>
      <p:pic>
        <p:nvPicPr>
          <p:cNvPr id="47" name="" descr=""/>
          <p:cNvPicPr/>
          <p:nvPr/>
        </p:nvPicPr>
        <p:blipFill>
          <a:blip r:embed="rId3"/>
          <a:stretch/>
        </p:blipFill>
        <p:spPr>
          <a:xfrm>
            <a:off x="0" y="67680"/>
            <a:ext cx="1819440" cy="2093760"/>
          </a:xfrm>
          <a:prstGeom prst="rect">
            <a:avLst/>
          </a:prstGeom>
          <a:noFill/>
          <a:ln w="0">
            <a:noFill/>
          </a:ln>
        </p:spPr>
      </p:pic>
      <p:pic>
        <p:nvPicPr>
          <p:cNvPr id="48" name="" descr=""/>
          <p:cNvPicPr/>
          <p:nvPr/>
        </p:nvPicPr>
        <p:blipFill>
          <a:blip r:embed="rId4"/>
          <a:stretch/>
        </p:blipFill>
        <p:spPr>
          <a:xfrm>
            <a:off x="2519640" y="4041360"/>
            <a:ext cx="3880800" cy="2586960"/>
          </a:xfrm>
          <a:prstGeom prst="rect">
            <a:avLst/>
          </a:prstGeom>
          <a:noFill/>
          <a:ln w="0">
            <a:noFill/>
          </a:ln>
        </p:spPr>
      </p:pic>
      <p:pic>
        <p:nvPicPr>
          <p:cNvPr id="49" name="" descr=""/>
          <p:cNvPicPr/>
          <p:nvPr/>
        </p:nvPicPr>
        <p:blipFill>
          <a:blip r:embed="rId5"/>
          <a:stretch/>
        </p:blipFill>
        <p:spPr>
          <a:xfrm>
            <a:off x="228600" y="1959840"/>
            <a:ext cx="1659240" cy="3596760"/>
          </a:xfrm>
          <a:prstGeom prst="rect">
            <a:avLst/>
          </a:prstGeom>
          <a:noFill/>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0" name="CustomShape 4"/>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51" name="CustomShape 5"/>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52" name="CustomShape 6"/>
          <p:cNvSpPr/>
          <p:nvPr/>
        </p:nvSpPr>
        <p:spPr>
          <a:xfrm>
            <a:off x="2286000" y="646200"/>
            <a:ext cx="6171840" cy="3463920"/>
          </a:xfrm>
          <a:prstGeom prst="rect">
            <a:avLst/>
          </a:prstGeom>
          <a:noFill/>
          <a:ln w="0">
            <a:noFill/>
          </a:ln>
        </p:spPr>
        <p:style>
          <a:lnRef idx="0"/>
          <a:fillRef idx="0"/>
          <a:effectRef idx="0"/>
          <a:fontRef idx="minor"/>
        </p:style>
        <p:txBody>
          <a:bodyPr lIns="90000" rIns="90000" tIns="45000" bIns="45000" anchor="ctr">
            <a:normAutofit fontScale="55000" lnSpcReduction="19999"/>
          </a:bodyPr>
          <a:p>
            <a:pPr algn="just">
              <a:lnSpc>
                <a:spcPct val="100000"/>
              </a:lnSpc>
            </a:pPr>
            <a:r>
              <a:rPr b="1" lang="en-US" sz="3200" strike="noStrike" u="none">
                <a:solidFill>
                  <a:srgbClr val="4f6228"/>
                </a:solidFill>
                <a:effectLst/>
                <a:uFillTx/>
                <a:latin typeface="Calibri"/>
                <a:ea typeface="DejaVu Sans"/>
              </a:rPr>
              <a:t>Bendradarbiavimas su nacionaline turizmo skatinimo agentūra </a:t>
            </a:r>
            <a:r>
              <a:rPr b="1" lang="en-US" sz="2800" strike="noStrike" u="none">
                <a:solidFill>
                  <a:srgbClr val="4f6228"/>
                </a:solidFill>
                <a:effectLst/>
                <a:uFillTx/>
                <a:latin typeface="Calibri"/>
                <a:ea typeface="DejaVu Sans"/>
              </a:rPr>
              <a:t>„</a:t>
            </a:r>
            <a:r>
              <a:rPr b="1" lang="en-US" sz="3200" strike="noStrike" u="none">
                <a:solidFill>
                  <a:srgbClr val="4f6228"/>
                </a:solidFill>
                <a:effectLst/>
                <a:uFillTx/>
                <a:latin typeface="Calibri"/>
                <a:ea typeface="DejaVu Sans"/>
              </a:rPr>
              <a:t>Keliauk Lietuvoje</a:t>
            </a:r>
            <a:r>
              <a:rPr b="1" lang="en-US" sz="2800" strike="noStrike" u="none">
                <a:solidFill>
                  <a:srgbClr val="4f6228"/>
                </a:solidFill>
                <a:effectLst/>
                <a:uFillTx/>
                <a:latin typeface="Calibri"/>
                <a:ea typeface="DejaVu Sans"/>
              </a:rPr>
              <a:t>“</a:t>
            </a:r>
            <a:endParaRPr b="0" lang="en-US" sz="2800" strike="noStrike" u="none">
              <a:solidFill>
                <a:srgbClr val="000000"/>
              </a:solidFill>
              <a:effectLst/>
              <a:uFillTx/>
              <a:latin typeface="Arial"/>
            </a:endParaRPr>
          </a:p>
          <a:p>
            <a:pPr>
              <a:lnSpc>
                <a:spcPct val="100000"/>
              </a:lnSpc>
            </a:pPr>
            <a:r>
              <a:rPr b="1" lang="en-US" sz="3200" strike="noStrike" u="none">
                <a:solidFill>
                  <a:srgbClr val="4f6228"/>
                </a:solidFill>
                <a:effectLst/>
                <a:uFillTx/>
                <a:latin typeface="Calibri"/>
                <a:ea typeface="DejaVu Sans"/>
              </a:rPr>
              <a:t>  </a:t>
            </a:r>
            <a:endParaRPr b="0" lang="en-US" sz="32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Lapkričio 18-20 d. Barselonoje vyko viena didžiausių pasaulyje tarptautinė konferencinio turizmo paroda „IBTM 2025“, skirta renginių, konferencijų, verslo susitikimų organizatoriams.</a:t>
            </a:r>
            <a:endParaRPr b="0" lang="en-US" sz="2800" strike="noStrike" u="none">
              <a:solidFill>
                <a:srgbClr val="000000"/>
              </a:solidFill>
              <a:effectLst/>
              <a:uFillTx/>
              <a:latin typeface="Arial"/>
            </a:endParaRPr>
          </a:p>
          <a:p>
            <a:pPr>
              <a:lnSpc>
                <a:spcPct val="100000"/>
              </a:lnSpc>
            </a:pPr>
            <a:r>
              <a:rPr b="0" lang="en-US" sz="2800" strike="noStrike" u="none">
                <a:solidFill>
                  <a:srgbClr val="4f6228"/>
                </a:solidFill>
                <a:effectLst/>
                <a:uFillTx/>
                <a:latin typeface="Calibri"/>
                <a:ea typeface="DejaVu Sans"/>
              </a:rPr>
              <a:t> </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Lietuvos nacionaliniame stende kartu su partneriais  „Keliauk Lietuvoje“ asociacijos prezidentas Justinas Kapkovičius ir konditerė Valerija Ufimceva pristatė Lietuvą ir jos gastronomines Kūčių tradicijas bei kvietė atrasti unikalius lietuviškus skonius, svečius iš Europos ir kitų pasaulio šalių vaišino:</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 silke su obuoliais ir juoda duona,</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 pyragėliais su džiovintais baravykais,</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 burokėlių mišraine,</a:t>
            </a: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 avižų kisieliumi ir spanguolėmis,</a:t>
            </a:r>
            <a:endParaRPr b="0" lang="en-US" sz="2800" strike="noStrike" u="none">
              <a:solidFill>
                <a:srgbClr val="000000"/>
              </a:solidFill>
              <a:effectLst/>
              <a:uFillTx/>
              <a:latin typeface="Arial"/>
            </a:endParaRPr>
          </a:p>
          <a:p>
            <a:pPr>
              <a:lnSpc>
                <a:spcPct val="100000"/>
              </a:lnSpc>
            </a:pPr>
            <a:r>
              <a:rPr b="0" lang="en-US" sz="2800" strike="noStrike" u="none">
                <a:solidFill>
                  <a:srgbClr val="4f6228"/>
                </a:solidFill>
                <a:effectLst/>
                <a:uFillTx/>
                <a:latin typeface="Calibri"/>
                <a:ea typeface="Liberation Serif;Times New Roman"/>
              </a:rPr>
              <a:t>- kūčiukais - sausainiais su aguonomis.</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gn="just">
              <a:lnSpc>
                <a:spcPct val="100000"/>
              </a:lnSpc>
            </a:pPr>
            <a:endParaRPr b="0" lang="en-US" sz="2800" strike="noStrike" u="none">
              <a:solidFill>
                <a:srgbClr val="000000"/>
              </a:solidFill>
              <a:effectLst/>
              <a:uFillTx/>
              <a:latin typeface="Arial"/>
            </a:endParaRPr>
          </a:p>
        </p:txBody>
      </p:sp>
      <p:pic>
        <p:nvPicPr>
          <p:cNvPr id="53" name="" descr=""/>
          <p:cNvPicPr/>
          <p:nvPr/>
        </p:nvPicPr>
        <p:blipFill>
          <a:blip r:embed="rId2"/>
          <a:stretch/>
        </p:blipFill>
        <p:spPr>
          <a:xfrm>
            <a:off x="228600" y="5557680"/>
            <a:ext cx="1706400" cy="1089720"/>
          </a:xfrm>
          <a:prstGeom prst="rect">
            <a:avLst/>
          </a:prstGeom>
          <a:noFill/>
          <a:ln w="0">
            <a:noFill/>
          </a:ln>
        </p:spPr>
      </p:pic>
      <p:pic>
        <p:nvPicPr>
          <p:cNvPr id="54" name="" descr=""/>
          <p:cNvPicPr/>
          <p:nvPr/>
        </p:nvPicPr>
        <p:blipFill>
          <a:blip r:embed="rId3"/>
          <a:stretch/>
        </p:blipFill>
        <p:spPr>
          <a:xfrm>
            <a:off x="0" y="67680"/>
            <a:ext cx="1819440" cy="2093760"/>
          </a:xfrm>
          <a:prstGeom prst="rect">
            <a:avLst/>
          </a:prstGeom>
          <a:noFill/>
          <a:ln w="0">
            <a:noFill/>
          </a:ln>
        </p:spPr>
      </p:pic>
      <p:pic>
        <p:nvPicPr>
          <p:cNvPr id="55" name="" descr=""/>
          <p:cNvPicPr/>
          <p:nvPr/>
        </p:nvPicPr>
        <p:blipFill>
          <a:blip r:embed="rId4"/>
          <a:stretch/>
        </p:blipFill>
        <p:spPr>
          <a:xfrm>
            <a:off x="2514600" y="3902040"/>
            <a:ext cx="4849560" cy="2727000"/>
          </a:xfrm>
          <a:prstGeom prst="rect">
            <a:avLst/>
          </a:prstGeom>
          <a:noFill/>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6" name="CustomShape 1_14"/>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57" name="CustomShape 2_28"/>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58" name="CustomShape 3_12"/>
          <p:cNvSpPr/>
          <p:nvPr/>
        </p:nvSpPr>
        <p:spPr>
          <a:xfrm>
            <a:off x="2286000" y="-387000"/>
            <a:ext cx="6628680" cy="3587040"/>
          </a:xfrm>
          <a:prstGeom prst="rect">
            <a:avLst/>
          </a:prstGeom>
          <a:noFill/>
          <a:ln w="0">
            <a:noFill/>
          </a:ln>
        </p:spPr>
        <p:style>
          <a:lnRef idx="0"/>
          <a:fillRef idx="0"/>
          <a:effectRef idx="0"/>
          <a:fontRef idx="minor"/>
        </p:style>
        <p:txBody>
          <a:bodyPr lIns="90000" rIns="90000" tIns="45000" bIns="45000" anchor="ctr">
            <a:normAutofit fontScale="92500" lnSpcReduction="19999"/>
          </a:bodyPr>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2200" strike="noStrike" u="none">
              <a:solidFill>
                <a:srgbClr val="000000"/>
              </a:solidFill>
              <a:effectLst/>
              <a:uFillTx/>
              <a:latin typeface="Arial"/>
            </a:endParaRPr>
          </a:p>
          <a:p>
            <a:pPr>
              <a:lnSpc>
                <a:spcPct val="100000"/>
              </a:lnSpc>
            </a:pPr>
            <a:endParaRPr b="0" lang="en-US" sz="2200" strike="noStrike" u="none">
              <a:solidFill>
                <a:srgbClr val="000000"/>
              </a:solidFill>
              <a:effectLst/>
              <a:uFillTx/>
              <a:latin typeface="Arial"/>
            </a:endParaRPr>
          </a:p>
          <a:p>
            <a:pPr>
              <a:lnSpc>
                <a:spcPct val="100000"/>
              </a:lnSpc>
            </a:pPr>
            <a:r>
              <a:rPr b="1" lang="en-US" sz="2200" strike="noStrike" u="none">
                <a:solidFill>
                  <a:srgbClr val="4f6228"/>
                </a:solidFill>
                <a:effectLst/>
                <a:uFillTx/>
                <a:latin typeface="Calibri"/>
                <a:ea typeface="DejaVu Sans"/>
              </a:rPr>
              <a:t>Atstovaujama WorldChefs susirinkimuose</a:t>
            </a:r>
            <a:endParaRPr b="0" lang="en-US" sz="22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gn="just">
              <a:lnSpc>
                <a:spcPct val="100000"/>
              </a:lnSpc>
            </a:pPr>
            <a:r>
              <a:rPr b="1" lang="lt-LT" sz="1800" strike="noStrike" u="none">
                <a:solidFill>
                  <a:srgbClr val="4f6228"/>
                </a:solidFill>
                <a:effectLst/>
                <a:uFillTx/>
                <a:latin typeface="Calibri"/>
                <a:ea typeface="DejaVu Sans"/>
              </a:rPr>
              <a:t>Spalio 10-12 d. Europos prezidentų susirinkimas.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gn="just">
              <a:lnSpc>
                <a:spcPct val="100000"/>
              </a:lnSpc>
            </a:pPr>
            <a:r>
              <a:rPr b="1" lang="lt-LT" sz="1800" strike="noStrike" u="none">
                <a:solidFill>
                  <a:srgbClr val="4f6228"/>
                </a:solidFill>
                <a:effectLst/>
                <a:uFillTx/>
                <a:latin typeface="Calibri"/>
                <a:ea typeface="DejaVu Sans"/>
              </a:rPr>
              <a:t>Dalyvavo apie 30 Šiaurės, Centrinės ir Pietų Europos šalių atstovų.</a:t>
            </a:r>
            <a:endParaRPr b="0" lang="en-US" sz="1800" strike="noStrike" u="none">
              <a:solidFill>
                <a:srgbClr val="000000"/>
              </a:solidFill>
              <a:effectLst/>
              <a:uFillTx/>
              <a:latin typeface="Arial"/>
            </a:endParaRPr>
          </a:p>
          <a:p>
            <a:pPr algn="just">
              <a:lnSpc>
                <a:spcPct val="100000"/>
              </a:lnSpc>
            </a:pPr>
            <a:endParaRPr b="0" lang="en-US" sz="1800" strike="noStrike" u="none">
              <a:solidFill>
                <a:srgbClr val="000000"/>
              </a:solidFill>
              <a:effectLst/>
              <a:uFillTx/>
              <a:latin typeface="Arial"/>
            </a:endParaRPr>
          </a:p>
          <a:p>
            <a:pPr algn="just">
              <a:lnSpc>
                <a:spcPct val="100000"/>
              </a:lnSpc>
            </a:pPr>
            <a:r>
              <a:rPr b="0" lang="lt-LT" sz="1800" strike="noStrike" u="none">
                <a:solidFill>
                  <a:srgbClr val="4f6228"/>
                </a:solidFill>
                <a:effectLst/>
                <a:uFillTx/>
                <a:latin typeface="Calibri"/>
                <a:ea typeface="DejaVu Sans"/>
              </a:rPr>
              <a:t>Bendradarbiavimo, komunikacijos stiprinimas regionuose, atstovaujant šefų interesus, tarptautinių konkursų atrankos lankstumas, įtraukiant ir regionų komandas, mentorystės skatinimas, garbės narių nominacijos, finansiniai iššūkiai, organizuojant olimpiadas ir tarptautinius konkursus. </a:t>
            </a: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pPr>
            <a:endParaRPr b="0" lang="en-US" sz="1800" strike="noStrike" u="none">
              <a:solidFill>
                <a:srgbClr val="000000"/>
              </a:solidFill>
              <a:effectLst/>
              <a:uFillTx/>
              <a:latin typeface="Arial"/>
            </a:endParaRPr>
          </a:p>
          <a:p>
            <a:pPr>
              <a:lnSpc>
                <a:spcPct val="100000"/>
              </a:lnSpc>
              <a:tabLst>
                <a:tab algn="l" pos="409680"/>
              </a:tabLst>
            </a:pPr>
            <a:endParaRPr b="0" lang="en-US" sz="1800" strike="noStrike" u="none">
              <a:solidFill>
                <a:srgbClr val="000000"/>
              </a:solidFill>
              <a:effectLst/>
              <a:uFillTx/>
              <a:latin typeface="Arial"/>
            </a:endParaRPr>
          </a:p>
          <a:p>
            <a:pPr>
              <a:lnSpc>
                <a:spcPct val="100000"/>
              </a:lnSpc>
              <a:tabLst>
                <a:tab algn="l" pos="409680"/>
              </a:tabLst>
            </a:pPr>
            <a:endParaRPr b="0" lang="en-US" sz="2800" strike="noStrike" u="none">
              <a:solidFill>
                <a:srgbClr val="000000"/>
              </a:solidFill>
              <a:effectLst/>
              <a:uFillTx/>
              <a:latin typeface="Arial"/>
            </a:endParaRPr>
          </a:p>
          <a:p>
            <a:pPr>
              <a:lnSpc>
                <a:spcPct val="100000"/>
              </a:lnSpc>
              <a:tabLst>
                <a:tab algn="l" pos="409680"/>
              </a:tabLst>
            </a:pPr>
            <a:endParaRPr b="0" lang="en-US" sz="2800" strike="noStrike" u="none">
              <a:solidFill>
                <a:srgbClr val="000000"/>
              </a:solidFill>
              <a:effectLst/>
              <a:uFillTx/>
              <a:latin typeface="Arial"/>
            </a:endParaRPr>
          </a:p>
          <a:p>
            <a:pPr>
              <a:lnSpc>
                <a:spcPct val="100000"/>
              </a:lnSpc>
              <a:tabLst>
                <a:tab algn="l" pos="409680"/>
              </a:tabLst>
            </a:pPr>
            <a:endParaRPr b="0" lang="en-US" sz="2800" strike="noStrike" u="none">
              <a:solidFill>
                <a:srgbClr val="000000"/>
              </a:solidFill>
              <a:effectLst/>
              <a:uFillTx/>
              <a:latin typeface="Arial"/>
            </a:endParaRPr>
          </a:p>
        </p:txBody>
      </p:sp>
      <p:pic>
        <p:nvPicPr>
          <p:cNvPr id="59" name="" descr=""/>
          <p:cNvPicPr/>
          <p:nvPr/>
        </p:nvPicPr>
        <p:blipFill>
          <a:blip r:embed="rId2"/>
          <a:stretch/>
        </p:blipFill>
        <p:spPr>
          <a:xfrm>
            <a:off x="457200" y="5486400"/>
            <a:ext cx="1706400" cy="1089720"/>
          </a:xfrm>
          <a:prstGeom prst="rect">
            <a:avLst/>
          </a:prstGeom>
          <a:noFill/>
          <a:ln w="0">
            <a:noFill/>
          </a:ln>
        </p:spPr>
      </p:pic>
      <p:pic>
        <p:nvPicPr>
          <p:cNvPr id="60" name="" descr=""/>
          <p:cNvPicPr/>
          <p:nvPr/>
        </p:nvPicPr>
        <p:blipFill>
          <a:blip r:embed="rId3"/>
          <a:stretch/>
        </p:blipFill>
        <p:spPr>
          <a:xfrm>
            <a:off x="0" y="67680"/>
            <a:ext cx="1819440" cy="2093760"/>
          </a:xfrm>
          <a:prstGeom prst="rect">
            <a:avLst/>
          </a:prstGeom>
          <a:noFill/>
          <a:ln w="0">
            <a:noFill/>
          </a:ln>
        </p:spPr>
      </p:pic>
      <p:pic>
        <p:nvPicPr>
          <p:cNvPr id="61" name="" descr=""/>
          <p:cNvPicPr/>
          <p:nvPr/>
        </p:nvPicPr>
        <p:blipFill>
          <a:blip r:embed="rId4"/>
          <a:stretch/>
        </p:blipFill>
        <p:spPr>
          <a:xfrm>
            <a:off x="457200" y="4343400"/>
            <a:ext cx="2031480" cy="1142280"/>
          </a:xfrm>
          <a:prstGeom prst="rect">
            <a:avLst/>
          </a:prstGeom>
          <a:noFill/>
          <a:ln w="0">
            <a:noFill/>
          </a:ln>
        </p:spPr>
      </p:pic>
      <p:pic>
        <p:nvPicPr>
          <p:cNvPr id="62" name="" descr=""/>
          <p:cNvPicPr/>
          <p:nvPr/>
        </p:nvPicPr>
        <p:blipFill>
          <a:blip r:embed="rId5"/>
          <a:stretch/>
        </p:blipFill>
        <p:spPr>
          <a:xfrm>
            <a:off x="2489400" y="3657240"/>
            <a:ext cx="3910680" cy="2932920"/>
          </a:xfrm>
          <a:prstGeom prst="rect">
            <a:avLst/>
          </a:prstGeom>
          <a:noFill/>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3" name="CustomShape 8"/>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64" name="CustomShape 9"/>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65" name="CustomShape 10"/>
          <p:cNvSpPr/>
          <p:nvPr/>
        </p:nvSpPr>
        <p:spPr>
          <a:xfrm>
            <a:off x="2218320" y="448560"/>
            <a:ext cx="6399720" cy="3885120"/>
          </a:xfrm>
          <a:prstGeom prst="rect">
            <a:avLst/>
          </a:prstGeom>
          <a:noFill/>
          <a:ln w="0">
            <a:noFill/>
          </a:ln>
        </p:spPr>
        <p:style>
          <a:lnRef idx="0"/>
          <a:fillRef idx="0"/>
          <a:effectRef idx="0"/>
          <a:fontRef idx="minor"/>
        </p:style>
        <p:txBody>
          <a:bodyPr lIns="90000" rIns="90000" tIns="45000" bIns="45000" anchor="ctr">
            <a:normAutofit fontScale="62500" lnSpcReduction="19999"/>
          </a:bodyPr>
          <a:p>
            <a:pPr>
              <a:lnSpc>
                <a:spcPct val="100000"/>
              </a:lnSpc>
            </a:pPr>
            <a:r>
              <a:rPr b="1" lang="en-US" sz="3200" strike="noStrike" u="none">
                <a:solidFill>
                  <a:srgbClr val="4f6228"/>
                </a:solidFill>
                <a:effectLst/>
                <a:uFillTx/>
                <a:latin typeface="Calibri"/>
                <a:ea typeface="DejaVu Sans"/>
              </a:rPr>
              <a:t>Bendradarbiavimas su kolegijomis</a:t>
            </a:r>
            <a:endParaRPr b="0" lang="en-US" sz="32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gn="just">
              <a:lnSpc>
                <a:spcPct val="100000"/>
              </a:lnSpc>
            </a:pPr>
            <a:r>
              <a:rPr b="0" lang="en-US" sz="2800" strike="noStrike" u="none">
                <a:solidFill>
                  <a:srgbClr val="4f6228"/>
                </a:solidFill>
                <a:effectLst/>
                <a:uFillTx/>
                <a:latin typeface="Calibri"/>
                <a:ea typeface="DejaVu Sans"/>
              </a:rPr>
              <a:t>Kovo mėn. paruošėme rekomendaciją asociacijos narei Šv. Ignaco Lojolos kolegijai dėl Paul Bocuse Institute Alliance narystės. </a:t>
            </a:r>
            <a:endParaRPr b="0" lang="en-US" sz="2800" strike="noStrike" u="none">
              <a:solidFill>
                <a:srgbClr val="000000"/>
              </a:solidFill>
              <a:effectLst/>
              <a:uFillTx/>
              <a:latin typeface="Arial"/>
            </a:endParaRPr>
          </a:p>
          <a:p>
            <a:pPr algn="just">
              <a:lnSpc>
                <a:spcPct val="100000"/>
              </a:lnSpc>
              <a:spcBef>
                <a:spcPts val="1191"/>
              </a:spcBef>
              <a:spcAft>
                <a:spcPts val="992"/>
              </a:spcAft>
            </a:pPr>
            <a:r>
              <a:rPr b="0" lang="en-US" sz="2800" strike="noStrike" u="none">
                <a:solidFill>
                  <a:srgbClr val="4f6228"/>
                </a:solidFill>
                <a:effectLst/>
                <a:uFillTx/>
                <a:latin typeface="Calibri"/>
                <a:ea typeface="DejaVu Sans"/>
              </a:rPr>
              <a:t>Gegužės mėn. ILK kolegija tapo vienintele aukštojo mokslo institucija Baltijos šalyse, oficialiai priimta į pasaulinį „Institut Lyfe – Ex Institut Paul Bocuse“ tinklą.</a:t>
            </a:r>
            <a:endParaRPr b="0" lang="en-US" sz="2800" strike="noStrike" u="none">
              <a:solidFill>
                <a:srgbClr val="000000"/>
              </a:solidFill>
              <a:effectLst/>
              <a:uFillTx/>
              <a:latin typeface="Arial"/>
            </a:endParaRPr>
          </a:p>
          <a:p>
            <a:pPr algn="just">
              <a:lnSpc>
                <a:spcPct val="100000"/>
              </a:lnSpc>
              <a:spcBef>
                <a:spcPts val="1191"/>
              </a:spcBef>
              <a:spcAft>
                <a:spcPts val="992"/>
              </a:spcAft>
            </a:pPr>
            <a:r>
              <a:rPr b="0" lang="en-US" sz="2800" strike="noStrike" u="none">
                <a:solidFill>
                  <a:srgbClr val="4f6228"/>
                </a:solidFill>
                <a:effectLst/>
                <a:uFillTx/>
                <a:latin typeface="Calibri"/>
                <a:ea typeface="DejaVu Sans"/>
              </a:rPr>
              <a:t>Šis tinklas vienija geriausias svetingumo, kulinarijos ir maisto inovacijų mokymo įstaigas iš daugiau nei 20 pasaulio šalių. </a:t>
            </a:r>
            <a:endParaRPr b="0" lang="en-US" sz="2800" strike="noStrike" u="none">
              <a:solidFill>
                <a:srgbClr val="000000"/>
              </a:solidFill>
              <a:effectLst/>
              <a:uFillTx/>
              <a:latin typeface="Arial"/>
            </a:endParaRPr>
          </a:p>
          <a:p>
            <a:pPr algn="just">
              <a:lnSpc>
                <a:spcPct val="100000"/>
              </a:lnSpc>
              <a:spcBef>
                <a:spcPts val="1191"/>
              </a:spcBef>
              <a:spcAft>
                <a:spcPts val="992"/>
              </a:spcAft>
            </a:pPr>
            <a:r>
              <a:rPr b="0" lang="en-US" sz="2800" strike="noStrike" u="none">
                <a:solidFill>
                  <a:srgbClr val="4f6228"/>
                </a:solidFill>
                <a:effectLst/>
                <a:uFillTx/>
                <a:latin typeface="Calibri"/>
                <a:ea typeface="DejaVu Sans"/>
              </a:rPr>
              <a:t>ILK kulinarinio meno ir svetingumo meno programų studentams tai atveria plačias galimybes praktikai, studijoms su dvigubu partnerių Bakalauro diplomu, seminarams, mokslinėms konferencijoms.</a:t>
            </a:r>
            <a:endParaRPr b="0" lang="en-US" sz="2800" strike="noStrike" u="none">
              <a:solidFill>
                <a:srgbClr val="000000"/>
              </a:solidFill>
              <a:effectLst/>
              <a:uFillTx/>
              <a:latin typeface="Arial"/>
            </a:endParaRPr>
          </a:p>
          <a:p>
            <a:pPr algn="just">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p:txBody>
      </p:sp>
      <p:pic>
        <p:nvPicPr>
          <p:cNvPr id="66" name="" descr=""/>
          <p:cNvPicPr/>
          <p:nvPr/>
        </p:nvPicPr>
        <p:blipFill>
          <a:blip r:embed="rId2"/>
          <a:stretch/>
        </p:blipFill>
        <p:spPr>
          <a:xfrm>
            <a:off x="228600" y="5557680"/>
            <a:ext cx="1706400" cy="1089720"/>
          </a:xfrm>
          <a:prstGeom prst="rect">
            <a:avLst/>
          </a:prstGeom>
          <a:noFill/>
          <a:ln w="0">
            <a:noFill/>
          </a:ln>
        </p:spPr>
      </p:pic>
      <p:pic>
        <p:nvPicPr>
          <p:cNvPr id="67" name="" descr=""/>
          <p:cNvPicPr/>
          <p:nvPr/>
        </p:nvPicPr>
        <p:blipFill>
          <a:blip r:embed="rId3"/>
          <a:stretch/>
        </p:blipFill>
        <p:spPr>
          <a:xfrm>
            <a:off x="0" y="67680"/>
            <a:ext cx="1819440" cy="2093760"/>
          </a:xfrm>
          <a:prstGeom prst="rect">
            <a:avLst/>
          </a:prstGeom>
          <a:noFill/>
          <a:ln w="0">
            <a:noFill/>
          </a:ln>
        </p:spPr>
      </p:pic>
      <p:pic>
        <p:nvPicPr>
          <p:cNvPr id="68" name="" descr=""/>
          <p:cNvPicPr/>
          <p:nvPr/>
        </p:nvPicPr>
        <p:blipFill>
          <a:blip r:embed="rId4"/>
          <a:stretch/>
        </p:blipFill>
        <p:spPr>
          <a:xfrm>
            <a:off x="3128040" y="3886200"/>
            <a:ext cx="3175200" cy="2828520"/>
          </a:xfrm>
          <a:prstGeom prst="rect">
            <a:avLst/>
          </a:prstGeom>
          <a:noFill/>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9" name="CustomShape 20"/>
          <p:cNvSpPr/>
          <p:nvPr/>
        </p:nvSpPr>
        <p:spPr>
          <a:xfrm>
            <a:off x="1773360" y="69480"/>
            <a:ext cx="7295400" cy="57636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1" lang="en-US" sz="2000" strike="noStrike" u="none">
                <a:solidFill>
                  <a:srgbClr val="953735"/>
                </a:solidFill>
                <a:effectLst/>
                <a:uFillTx/>
                <a:latin typeface="Calibri"/>
                <a:ea typeface="DejaVu Sans"/>
              </a:rPr>
              <a:t>LIETUVOS VYRIAUSIŲJŲ VIRĖJŲ IR KONDITERIŲ ASOCIACIJA</a:t>
            </a:r>
            <a:endParaRPr b="0" lang="en-US" sz="2000" strike="noStrike" u="none">
              <a:solidFill>
                <a:srgbClr val="000000"/>
              </a:solidFill>
              <a:effectLst/>
              <a:uFillTx/>
              <a:latin typeface="Arial"/>
            </a:endParaRPr>
          </a:p>
        </p:txBody>
      </p:sp>
      <p:sp>
        <p:nvSpPr>
          <p:cNvPr id="70" name="CustomShape 21"/>
          <p:cNvSpPr/>
          <p:nvPr/>
        </p:nvSpPr>
        <p:spPr>
          <a:xfrm>
            <a:off x="2159280" y="2054520"/>
            <a:ext cx="6523560" cy="423720"/>
          </a:xfrm>
          <a:prstGeom prst="rect">
            <a:avLst/>
          </a:prstGeom>
          <a:noFill/>
          <a:ln w="0">
            <a:noFill/>
          </a:ln>
        </p:spPr>
        <p:style>
          <a:lnRef idx="0"/>
          <a:fillRef idx="0"/>
          <a:effectRef idx="0"/>
          <a:fontRef idx="minor"/>
        </p:style>
        <p:txBody>
          <a:bodyPr lIns="90000" rIns="90000" tIns="45000" bIns="45000" anchor="t">
            <a:normAutofit/>
          </a:bodyPr>
          <a:p>
            <a:pPr>
              <a:lnSpc>
                <a:spcPct val="100000"/>
              </a:lnSpc>
              <a:spcBef>
                <a:spcPts val="400"/>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479"/>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a:p>
            <a:pPr>
              <a:lnSpc>
                <a:spcPct val="100000"/>
              </a:lnSpc>
              <a:spcBef>
                <a:spcPts val="561"/>
              </a:spcBef>
            </a:pPr>
            <a:endParaRPr b="0" lang="en-US" sz="1800" strike="noStrike" u="none">
              <a:solidFill>
                <a:srgbClr val="000000"/>
              </a:solidFill>
              <a:effectLst/>
              <a:uFillTx/>
              <a:latin typeface="Arial"/>
            </a:endParaRPr>
          </a:p>
        </p:txBody>
      </p:sp>
      <p:sp>
        <p:nvSpPr>
          <p:cNvPr id="71" name="CustomShape 22"/>
          <p:cNvSpPr/>
          <p:nvPr/>
        </p:nvSpPr>
        <p:spPr>
          <a:xfrm>
            <a:off x="2286000" y="457200"/>
            <a:ext cx="6171840" cy="3428640"/>
          </a:xfrm>
          <a:prstGeom prst="rect">
            <a:avLst/>
          </a:prstGeom>
          <a:noFill/>
          <a:ln w="0">
            <a:noFill/>
          </a:ln>
        </p:spPr>
        <p:style>
          <a:lnRef idx="0"/>
          <a:fillRef idx="0"/>
          <a:effectRef idx="0"/>
          <a:fontRef idx="minor"/>
        </p:style>
        <p:txBody>
          <a:bodyPr lIns="90000" rIns="90000" tIns="45000" bIns="45000" anchor="ctr">
            <a:normAutofit fontScale="62500" lnSpcReduction="19999"/>
          </a:bodyPr>
          <a:p>
            <a:pPr>
              <a:lnSpc>
                <a:spcPct val="100000"/>
              </a:lnSpc>
            </a:pPr>
            <a:endParaRPr b="0" lang="en-US" sz="3200" strike="noStrike" u="none">
              <a:solidFill>
                <a:srgbClr val="000000"/>
              </a:solidFill>
              <a:effectLst/>
              <a:uFillTx/>
              <a:latin typeface="Arial"/>
            </a:endParaRPr>
          </a:p>
          <a:p>
            <a:pPr>
              <a:lnSpc>
                <a:spcPct val="100000"/>
              </a:lnSpc>
            </a:pPr>
            <a:r>
              <a:rPr b="1" lang="en-US" sz="3200" strike="noStrike" u="none">
                <a:solidFill>
                  <a:srgbClr val="4f6228"/>
                </a:solidFill>
                <a:effectLst/>
                <a:uFillTx/>
                <a:latin typeface="Calibri"/>
                <a:ea typeface="DejaVu Sans"/>
              </a:rPr>
              <a:t>Bendradarbiavimas su profesiniais mokymo centrais</a:t>
            </a:r>
            <a:endParaRPr b="0" lang="en-US" sz="3200" strike="noStrike" u="none">
              <a:solidFill>
                <a:srgbClr val="000000"/>
              </a:solidFill>
              <a:effectLst/>
              <a:uFillTx/>
              <a:latin typeface="Arial"/>
            </a:endParaRPr>
          </a:p>
          <a:p>
            <a:pPr>
              <a:lnSpc>
                <a:spcPct val="100000"/>
              </a:lnSpc>
            </a:pPr>
            <a:endParaRPr b="0" lang="en-US" sz="3200" strike="noStrike" u="none">
              <a:solidFill>
                <a:srgbClr val="000000"/>
              </a:solidFill>
              <a:effectLst/>
              <a:uFillTx/>
              <a:latin typeface="Arial"/>
            </a:endParaRPr>
          </a:p>
          <a:p>
            <a:pPr>
              <a:lnSpc>
                <a:spcPct val="100000"/>
              </a:lnSpc>
            </a:pPr>
            <a:r>
              <a:rPr b="0" lang="en-US" sz="2800" strike="noStrike" u="none">
                <a:solidFill>
                  <a:srgbClr val="4f6228"/>
                </a:solidFill>
                <a:effectLst/>
                <a:uFillTx/>
                <a:latin typeface="Calibri"/>
                <a:ea typeface="DejaVu Sans"/>
              </a:rPr>
              <a:t>Balandžio 16-18 d. Kauno maisto pramonės ir prekybos mokymo centras organizavo AEHT-LT nacionalinį meistriškumo konkursą.</a:t>
            </a:r>
            <a:endParaRPr b="0" lang="en-US" sz="2800" strike="noStrike" u="none">
              <a:solidFill>
                <a:srgbClr val="000000"/>
              </a:solidFill>
              <a:effectLst/>
              <a:uFillTx/>
              <a:latin typeface="Arial"/>
            </a:endParaRPr>
          </a:p>
          <a:p>
            <a:pPr algn="just">
              <a:lnSpc>
                <a:spcPct val="100000"/>
              </a:lnSpc>
              <a:spcBef>
                <a:spcPts val="1191"/>
              </a:spcBef>
              <a:spcAft>
                <a:spcPts val="992"/>
              </a:spcAft>
            </a:pPr>
            <a:r>
              <a:rPr b="0" lang="en-US" sz="2800" strike="noStrike" u="none">
                <a:solidFill>
                  <a:srgbClr val="4f6228"/>
                </a:solidFill>
                <a:effectLst/>
                <a:uFillTx/>
                <a:latin typeface="Calibri"/>
                <a:ea typeface="DejaVu Sans"/>
              </a:rPr>
              <a:t>Balandžio 29-30 d. KMPPMC vyko t</a:t>
            </a:r>
            <a:r>
              <a:rPr b="0" lang="lt-LT" sz="2800" strike="noStrike" u="none">
                <a:solidFill>
                  <a:srgbClr val="4f6228"/>
                </a:solidFill>
                <a:effectLst/>
                <a:uFillTx/>
                <a:latin typeface="Calibri"/>
                <a:ea typeface="DejaVu Sans"/>
              </a:rPr>
              <a:t>arptautinis konkursas </a:t>
            </a:r>
            <a:r>
              <a:rPr b="0" lang="lt-LT" sz="2800" strike="noStrike" u="none">
                <a:solidFill>
                  <a:srgbClr val="080809"/>
                </a:solidFill>
                <a:effectLst/>
                <a:uFillTx/>
                <a:latin typeface="Times New Roman"/>
                <a:ea typeface="DejaVu Sans"/>
              </a:rPr>
              <a:t>„</a:t>
            </a:r>
            <a:r>
              <a:rPr b="0" lang="en-US" sz="2800" strike="noStrike" u="none">
                <a:solidFill>
                  <a:srgbClr val="4f6228"/>
                </a:solidFill>
                <a:effectLst/>
                <a:uFillTx/>
                <a:latin typeface="Calibri"/>
                <a:ea typeface="DejaVu Sans"/>
              </a:rPr>
              <a:t>Baltic Skills VET 2025</a:t>
            </a:r>
            <a:r>
              <a:rPr b="0" lang="lt-LT" sz="2800" strike="noStrike" u="none">
                <a:solidFill>
                  <a:srgbClr val="080809"/>
                </a:solidFill>
                <a:effectLst/>
                <a:uFillTx/>
                <a:latin typeface="Times New Roman"/>
                <a:ea typeface="DejaVu Sans"/>
              </a:rPr>
              <a:t>“.</a:t>
            </a:r>
            <a:endParaRPr b="0" lang="en-US" sz="2800" strike="noStrike" u="none">
              <a:solidFill>
                <a:srgbClr val="000000"/>
              </a:solidFill>
              <a:effectLst/>
              <a:uFillTx/>
              <a:latin typeface="Arial"/>
            </a:endParaRPr>
          </a:p>
          <a:p>
            <a:pPr algn="just">
              <a:lnSpc>
                <a:spcPct val="100000"/>
              </a:lnSpc>
              <a:spcBef>
                <a:spcPts val="1191"/>
              </a:spcBef>
              <a:spcAft>
                <a:spcPts val="992"/>
              </a:spcAft>
            </a:pPr>
            <a:r>
              <a:rPr b="0" lang="en-US" sz="2800" strike="noStrike" u="none">
                <a:solidFill>
                  <a:srgbClr val="4f6228"/>
                </a:solidFill>
                <a:effectLst/>
                <a:uFillTx/>
                <a:latin typeface="Calibri"/>
                <a:ea typeface="DejaVu Sans"/>
              </a:rPr>
              <a:t>Kulinarinėse ir konditerėse rungtyse teisėjavo asociacijos nariai: Edgaras Rutkauskas, Marius Paplauskas, Živilė Majaraitė, Evaldas Juška.</a:t>
            </a:r>
            <a:endParaRPr b="0" lang="en-US" sz="2800" strike="noStrike" u="none">
              <a:solidFill>
                <a:srgbClr val="000000"/>
              </a:solidFill>
              <a:effectLst/>
              <a:uFillTx/>
              <a:latin typeface="Arial"/>
            </a:endParaRPr>
          </a:p>
          <a:p>
            <a:pPr algn="just">
              <a:lnSpc>
                <a:spcPct val="100000"/>
              </a:lnSpc>
              <a:spcBef>
                <a:spcPts val="1191"/>
              </a:spcBef>
              <a:spcAft>
                <a:spcPts val="992"/>
              </a:spcAft>
            </a:pPr>
            <a:r>
              <a:rPr b="0" lang="en-US" sz="2800" strike="noStrike" u="none">
                <a:solidFill>
                  <a:srgbClr val="4f6228"/>
                </a:solidFill>
                <a:effectLst/>
                <a:uFillTx/>
                <a:latin typeface="Calibri"/>
                <a:ea typeface="DejaVu Sans"/>
              </a:rPr>
              <a:t>Spalio 22 d. KMPPMC organizavo Junior Carving Cup konkursą.</a:t>
            </a: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a:p>
            <a:pPr>
              <a:lnSpc>
                <a:spcPct val="100000"/>
              </a:lnSpc>
            </a:pPr>
            <a:endParaRPr b="0" lang="en-US" sz="2800" strike="noStrike" u="none">
              <a:solidFill>
                <a:srgbClr val="000000"/>
              </a:solidFill>
              <a:effectLst/>
              <a:uFillTx/>
              <a:latin typeface="Arial"/>
            </a:endParaRPr>
          </a:p>
        </p:txBody>
      </p:sp>
      <p:pic>
        <p:nvPicPr>
          <p:cNvPr id="72" name="" descr=""/>
          <p:cNvPicPr/>
          <p:nvPr/>
        </p:nvPicPr>
        <p:blipFill>
          <a:blip r:embed="rId2"/>
          <a:stretch/>
        </p:blipFill>
        <p:spPr>
          <a:xfrm>
            <a:off x="255600" y="5715000"/>
            <a:ext cx="1706400" cy="1089720"/>
          </a:xfrm>
          <a:prstGeom prst="rect">
            <a:avLst/>
          </a:prstGeom>
          <a:noFill/>
          <a:ln w="0">
            <a:noFill/>
          </a:ln>
        </p:spPr>
      </p:pic>
      <p:pic>
        <p:nvPicPr>
          <p:cNvPr id="73" name="" descr=""/>
          <p:cNvPicPr/>
          <p:nvPr/>
        </p:nvPicPr>
        <p:blipFill>
          <a:blip r:embed="rId3"/>
          <a:stretch/>
        </p:blipFill>
        <p:spPr>
          <a:xfrm>
            <a:off x="0" y="67680"/>
            <a:ext cx="1819440" cy="2093760"/>
          </a:xfrm>
          <a:prstGeom prst="rect">
            <a:avLst/>
          </a:prstGeom>
          <a:noFill/>
          <a:ln w="0">
            <a:noFill/>
          </a:ln>
        </p:spPr>
      </p:pic>
      <p:pic>
        <p:nvPicPr>
          <p:cNvPr id="74" name="" descr=""/>
          <p:cNvPicPr/>
          <p:nvPr/>
        </p:nvPicPr>
        <p:blipFill>
          <a:blip r:embed="rId4"/>
          <a:stretch/>
        </p:blipFill>
        <p:spPr>
          <a:xfrm>
            <a:off x="2286720" y="4114800"/>
            <a:ext cx="3885120" cy="2589120"/>
          </a:xfrm>
          <a:prstGeom prst="rect">
            <a:avLst/>
          </a:prstGeom>
          <a:noFill/>
          <a:ln w="0">
            <a:noFill/>
          </a:ln>
        </p:spPr>
      </p:pic>
      <p:pic>
        <p:nvPicPr>
          <p:cNvPr id="75" name="" descr=""/>
          <p:cNvPicPr/>
          <p:nvPr/>
        </p:nvPicPr>
        <p:blipFill>
          <a:blip r:embed="rId5"/>
          <a:stretch/>
        </p:blipFill>
        <p:spPr>
          <a:xfrm>
            <a:off x="6147000" y="4343400"/>
            <a:ext cx="2995920" cy="1996200"/>
          </a:xfrm>
          <a:prstGeom prst="rect">
            <a:avLst/>
          </a:prstGeom>
          <a:noFill/>
          <a:ln w="0">
            <a:noFill/>
          </a:ln>
        </p:spPr>
      </p:pic>
      <p:pic>
        <p:nvPicPr>
          <p:cNvPr id="76" name="" descr=""/>
          <p:cNvPicPr/>
          <p:nvPr/>
        </p:nvPicPr>
        <p:blipFill>
          <a:blip r:embed="rId6"/>
          <a:stretch/>
        </p:blipFill>
        <p:spPr>
          <a:xfrm>
            <a:off x="255600" y="2667600"/>
            <a:ext cx="2030040" cy="3046320"/>
          </a:xfrm>
          <a:prstGeom prst="rect">
            <a:avLst/>
          </a:prstGeom>
          <a:noFill/>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6728</TotalTime>
  <Application>LibreOffice/25.2.7.2$Windows_X86_64 LibreOffice_project/5cbfd1ab6520636bb5f7b99185aa69bd7456825d</Application>
  <AppVersion>15.0000</AppVersion>
  <Company>Microsoft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2013-08-21T19:17:07Z</dcterms:created>
  <dc:creator>Julian</dc:creator>
  <dc:description/>
  <dc:language>en-US</dc:language>
  <cp:lastModifiedBy/>
  <dcterms:modified xsi:type="dcterms:W3CDTF">2026-01-26T11:04:40Z</dcterms:modified>
  <cp:revision>352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0</vt:bool>
  </property>
  <property fmtid="{D5CDD505-2E9C-101B-9397-08002B2CF9AE}" pid="4" name="LinksUpToDate">
    <vt:bool>0</vt:bool>
  </property>
  <property fmtid="{D5CDD505-2E9C-101B-9397-08002B2CF9AE}" pid="5" name="MMClips">
    <vt:r8>0</vt:r8>
  </property>
  <property fmtid="{D5CDD505-2E9C-101B-9397-08002B2CF9AE}" pid="6" name="Notes">
    <vt:r8>56</vt:r8>
  </property>
  <property fmtid="{D5CDD505-2E9C-101B-9397-08002B2CF9AE}" pid="7" name="PresentationFormat">
    <vt:lpwstr>On-screen Show (4:3)</vt:lpwstr>
  </property>
  <property fmtid="{D5CDD505-2E9C-101B-9397-08002B2CF9AE}" pid="8" name="ScaleCrop">
    <vt:bool>0</vt:bool>
  </property>
  <property fmtid="{D5CDD505-2E9C-101B-9397-08002B2CF9AE}" pid="9" name="ShareDoc">
    <vt:bool>0</vt:bool>
  </property>
  <property fmtid="{D5CDD505-2E9C-101B-9397-08002B2CF9AE}" pid="10" name="Slides">
    <vt:r8>57</vt:r8>
  </property>
</Properties>
</file>