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10.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9.jpeg" ContentType="image/jpeg"/>
  <Override PartName="/ppt/media/image1.jpeg" ContentType="image/jpeg"/>
  <Override PartName="/ppt/media/image53.jpeg" ContentType="image/jpeg"/>
  <Override PartName="/ppt/media/image28.png" ContentType="image/png"/>
  <Override PartName="/ppt/media/image112.jpeg" ContentType="image/jpeg"/>
  <Override PartName="/ppt/media/image23.jpeg" ContentType="image/jpeg"/>
  <Override PartName="/ppt/media/image8.png" ContentType="image/png"/>
  <Override PartName="/ppt/media/image2.jpeg" ContentType="image/jpeg"/>
  <Override PartName="/ppt/media/image54.jpeg" ContentType="image/jpeg"/>
  <Override PartName="/ppt/media/image5.png" ContentType="image/png"/>
  <Override PartName="/ppt/media/image3.jpeg" ContentType="image/jpeg"/>
  <Override PartName="/ppt/media/image4.jpeg" ContentType="image/jpeg"/>
  <Override PartName="/ppt/media/image56.jpeg" ContentType="image/jpeg"/>
  <Override PartName="/ppt/media/image6.jpeg" ContentType="image/jpeg"/>
  <Override PartName="/ppt/media/image58.jpeg" ContentType="image/jpeg"/>
  <Override PartName="/ppt/media/image7.jpeg" ContentType="image/jpeg"/>
  <Override PartName="/ppt/media/image10.jpeg" ContentType="image/jpeg"/>
  <Override PartName="/ppt/media/image100.jpeg" ContentType="image/jpeg"/>
  <Override PartName="/ppt/media/image11.jpeg" ContentType="image/jpeg"/>
  <Override PartName="/ppt/media/image18.jpeg" ContentType="image/jpeg"/>
  <Override PartName="/ppt/media/image12.png" ContentType="image/png"/>
  <Override PartName="/ppt/media/image102.jpeg" ContentType="image/jpeg"/>
  <Override PartName="/ppt/media/image86.png" ContentType="image/png"/>
  <Override PartName="/ppt/media/image13.jpeg" ContentType="image/jpeg"/>
  <Override PartName="/ppt/media/image14.jpeg" ContentType="image/jpeg"/>
  <Override PartName="/ppt/media/image111.png" ContentType="image/png"/>
  <Override PartName="/ppt/media/image39.png" ContentType="image/png"/>
  <Override PartName="/ppt/media/image104.jpeg" ContentType="image/jpeg"/>
  <Override PartName="/ppt/media/image15.jpeg" ContentType="image/jpeg"/>
  <Override PartName="/ppt/media/image16.png" ContentType="image/png"/>
  <Override PartName="/ppt/media/image84.jpeg" ContentType="image/jpeg"/>
  <Override PartName="/ppt/media/image59.png" ContentType="image/png"/>
  <Override PartName="/ppt/media/image106.jpeg" ContentType="image/jpeg"/>
  <Override PartName="/ppt/media/image17.jpeg" ContentType="image/jpeg"/>
  <Override PartName="/ppt/media/image108.jpeg" ContentType="image/jpeg"/>
  <Override PartName="/ppt/media/image19.jpeg" ContentType="image/jpeg"/>
  <Override PartName="/ppt/media/image40.jpeg" ContentType="image/jpeg"/>
  <Override PartName="/ppt/media/image20.png" ContentType="image/png"/>
  <Override PartName="/ppt/media/image21.jpeg" ContentType="image/jpeg"/>
  <Override PartName="/ppt/media/image22.jpeg" ContentType="image/jpeg"/>
  <Override PartName="/ppt/media/image24.png" ContentType="image/png"/>
  <Override PartName="/ppt/media/image25.jpeg" ContentType="image/jpeg"/>
  <Override PartName="/ppt/media/image26.jpeg" ContentType="image/jpeg"/>
  <Override PartName="/ppt/media/image27.jpeg" ContentType="image/jpeg"/>
  <Override PartName="/ppt/media/image118.jpeg" ContentType="image/jpeg"/>
  <Override PartName="/ppt/media/image29.jpeg" ContentType="image/jpeg"/>
  <Override PartName="/ppt/media/image32.png" ContentType="image/png"/>
  <Override PartName="/ppt/media/image30.jpeg" ContentType="image/jpeg"/>
  <Override PartName="/ppt/media/image120.jpeg" ContentType="image/jpeg"/>
  <Override PartName="/ppt/media/image31.jpeg" ContentType="image/jpeg"/>
  <Override PartName="/ppt/media/image33.jpeg" ContentType="image/jpeg"/>
  <Override PartName="/ppt/media/image123.jpeg" ContentType="image/jpeg"/>
  <Override PartName="/ppt/media/image34.jpeg" ContentType="image/jpeg"/>
  <Override PartName="/ppt/media/image35.jpeg" ContentType="image/jpeg"/>
  <Override PartName="/ppt/media/image65.jpeg" ContentType="image/jpeg"/>
  <Override PartName="/ppt/media/image36.png" ContentType="image/png"/>
  <Override PartName="/ppt/media/image126.jpeg" ContentType="image/jpeg"/>
  <Override PartName="/ppt/media/image37.jpeg" ContentType="image/jpeg"/>
  <Override PartName="/ppt/media/image38.jpeg" ContentType="image/jpeg"/>
  <Override PartName="/ppt/media/image41.jpeg" ContentType="image/jpeg"/>
  <Override PartName="/ppt/media/image131.jpeg" ContentType="image/jpeg"/>
  <Override PartName="/ppt/media/image42.jpeg" ContentType="image/jpeg"/>
  <Override PartName="/ppt/media/image49.jpeg" ContentType="image/jpeg"/>
  <Override PartName="/ppt/media/image43.png" ContentType="image/png"/>
  <Override PartName="/ppt/media/image44.jpeg" ContentType="image/jpeg"/>
  <Override PartName="/ppt/media/image45.jpeg" ContentType="image/jpeg"/>
  <Override PartName="/ppt/media/image46.png" ContentType="image/png"/>
  <Override PartName="/ppt/media/image47.jpeg" ContentType="image/jpeg"/>
  <Override PartName="/ppt/media/image48.jpeg" ContentType="image/jpeg"/>
  <Override PartName="/ppt/media/image50.png" ContentType="image/png"/>
  <Override PartName="/ppt/media/image51.jpeg" ContentType="image/jpeg"/>
  <Override PartName="/ppt/media/image52.jpeg" ContentType="image/jpeg"/>
  <Override PartName="/ppt/media/image128.jpeg" ContentType="image/jpeg"/>
  <Override PartName="/ppt/media/image55.png" ContentType="image/png"/>
  <Override PartName="/ppt/media/image57.jpeg" ContentType="image/jpeg"/>
  <Override PartName="/ppt/media/image60.jpeg" ContentType="image/jpeg"/>
  <Override PartName="/ppt/media/image63.png" ContentType="image/png"/>
  <Override PartName="/ppt/media/image61.jpeg" ContentType="image/jpeg"/>
  <Override PartName="/ppt/media/image62.jpeg" ContentType="image/jpeg"/>
  <Override PartName="/ppt/media/image64.jpeg" ContentType="image/jpeg"/>
  <Override PartName="/ppt/media/image66.jpeg" ContentType="image/jpeg"/>
  <Override PartName="/ppt/media/image67.jpeg" ContentType="image/jpeg"/>
  <Override PartName="/ppt/media/image68.png" ContentType="image/png"/>
  <Override PartName="/ppt/media/image69.jpeg" ContentType="image/jpeg"/>
  <Override PartName="/ppt/media/image70.jpeg" ContentType="image/jpeg"/>
  <Override PartName="/ppt/media/image71.jpeg" ContentType="image/jpeg"/>
  <Override PartName="/ppt/media/image72.png" ContentType="image/png"/>
  <Override PartName="/ppt/media/image73.png" ContentType="image/png"/>
  <Override PartName="/ppt/media/image74.jpeg" ContentType="image/jpeg"/>
  <Override PartName="/ppt/media/image75.jpeg" ContentType="image/jpeg"/>
  <Override PartName="/ppt/media/image76.jpeg" ContentType="image/jpeg"/>
  <Override PartName="/ppt/media/image77.jpeg" ContentType="image/jpeg"/>
  <Override PartName="/ppt/media/image78.png" ContentType="image/png"/>
  <Override PartName="/ppt/media/image79.jpeg" ContentType="image/jpeg"/>
  <Override PartName="/ppt/media/image80.jpeg" ContentType="image/jpeg"/>
  <Override PartName="/ppt/media/image81.jpeg" ContentType="image/jpeg"/>
  <Override PartName="/ppt/media/image82.png" ContentType="image/png"/>
  <Override PartName="/ppt/media/image121.png" ContentType="image/png"/>
  <Override PartName="/ppt/media/image83.jpeg" ContentType="image/jpeg"/>
  <Override PartName="/ppt/media/image85.jpeg" ContentType="image/jpeg"/>
  <Override PartName="/ppt/media/image89.png" ContentType="image/png"/>
  <Override PartName="/ppt/media/image87.jpeg" ContentType="image/jpeg"/>
  <Override PartName="/ppt/media/image99.png" ContentType="image/png"/>
  <Override PartName="/ppt/media/image88.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png" ContentType="image/png"/>
  <Override PartName="/ppt/media/image96.jpeg" ContentType="image/jpeg"/>
  <Override PartName="/ppt/media/image97.jpeg" ContentType="image/jpeg"/>
  <Override PartName="/ppt/media/image98.jpeg" ContentType="image/jpeg"/>
  <Override PartName="/ppt/media/image101.jpeg" ContentType="image/jpeg"/>
  <Override PartName="/ppt/media/image103.png" ContentType="image/png"/>
  <Override PartName="/ppt/media/image105.png" ContentType="image/png"/>
  <Override PartName="/ppt/media/image107.png" ContentType="image/png"/>
  <Override PartName="/ppt/media/image109.jpeg" ContentType="image/jpeg"/>
  <Override PartName="/ppt/media/image110.png" ContentType="image/png"/>
  <Override PartName="/ppt/media/image113.png" ContentType="image/png"/>
  <Override PartName="/ppt/media/image114.png" ContentType="image/png"/>
  <Override PartName="/ppt/media/image115.png" ContentType="image/png"/>
  <Override PartName="/ppt/media/image116.png" ContentType="image/png"/>
  <Override PartName="/ppt/media/image117.png" ContentType="image/png"/>
  <Override PartName="/ppt/media/image119.jpeg" ContentType="image/jpeg"/>
  <Override PartName="/ppt/media/image122.png" ContentType="image/png"/>
  <Override PartName="/ppt/media/image124.png" ContentType="image/png"/>
  <Override PartName="/ppt/media/image125.png" ContentType="image/png"/>
  <Override PartName="/ppt/media/image127.png" ContentType="image/png"/>
  <Override PartName="/ppt/media/image129.jpeg" ContentType="image/jpeg"/>
  <Override PartName="/ppt/media/image130.png" ContentType="image/png"/>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body"/>
          </p:nvPr>
        </p:nvSpPr>
        <p:spPr>
          <a:xfrm>
            <a:off x="777240" y="4777560"/>
            <a:ext cx="6217560" cy="4525920"/>
          </a:xfrm>
          <a:prstGeom prst="rect">
            <a:avLst/>
          </a:prstGeom>
        </p:spPr>
        <p:txBody>
          <a:bodyPr lIns="0" rIns="0" tIns="0" bIns="0"/>
          <a:p>
            <a:r>
              <a:rPr b="0" lang="en-US" sz="2000" spc="-1" strike="noStrike">
                <a:solidFill>
                  <a:srgbClr val="000000"/>
                </a:solidFill>
                <a:uFill>
                  <a:solidFill>
                    <a:srgbClr val="ffffff"/>
                  </a:solidFill>
                </a:uFill>
                <a:latin typeface="Arial"/>
              </a:rPr>
              <a:t>Click to edit the notes format</a:t>
            </a:r>
            <a:endParaRPr b="0" lang="en-US" sz="2000" spc="-1" strike="noStrike">
              <a:solidFill>
                <a:srgbClr val="000000"/>
              </a:solidFill>
              <a:uFill>
                <a:solidFill>
                  <a:srgbClr val="ffffff"/>
                </a:solidFill>
              </a:uFill>
              <a:latin typeface="Arial"/>
            </a:endParaRPr>
          </a:p>
        </p:txBody>
      </p:sp>
      <p:sp>
        <p:nvSpPr>
          <p:cNvPr id="77" name="PlaceHolder 2"/>
          <p:cNvSpPr>
            <a:spLocks noGrp="1"/>
          </p:cNvSpPr>
          <p:nvPr>
            <p:ph type="hdr"/>
          </p:nvPr>
        </p:nvSpPr>
        <p:spPr>
          <a:xfrm>
            <a:off x="0" y="0"/>
            <a:ext cx="3372840" cy="502560"/>
          </a:xfrm>
          <a:prstGeom prst="rect">
            <a:avLst/>
          </a:prstGeom>
        </p:spPr>
        <p:txBody>
          <a:bodyPr lIns="0" rIns="0" tIns="0" bIns="0"/>
          <a:p>
            <a:r>
              <a:rPr b="0" lang="en-US" sz="1400" spc="-1" strike="noStrike">
                <a:solidFill>
                  <a:srgbClr val="000000"/>
                </a:solidFill>
                <a:uFill>
                  <a:solidFill>
                    <a:srgbClr val="ffffff"/>
                  </a:solidFill>
                </a:uFill>
                <a:latin typeface="Times New Roman"/>
              </a:rPr>
              <a:t>&lt;header&gt;</a:t>
            </a:r>
            <a:endParaRPr b="0" lang="en-US" sz="1400" spc="-1" strike="noStrike">
              <a:solidFill>
                <a:srgbClr val="000000"/>
              </a:solidFill>
              <a:uFill>
                <a:solidFill>
                  <a:srgbClr val="ffffff"/>
                </a:solidFill>
              </a:uFill>
              <a:latin typeface="Times New Roman"/>
            </a:endParaRPr>
          </a:p>
        </p:txBody>
      </p:sp>
      <p:sp>
        <p:nvSpPr>
          <p:cNvPr id="78" name="PlaceHolder 3"/>
          <p:cNvSpPr>
            <a:spLocks noGrp="1"/>
          </p:cNvSpPr>
          <p:nvPr>
            <p:ph type="dt"/>
          </p:nvPr>
        </p:nvSpPr>
        <p:spPr>
          <a:xfrm>
            <a:off x="4399200" y="0"/>
            <a:ext cx="3372840" cy="502560"/>
          </a:xfrm>
          <a:prstGeom prst="rect">
            <a:avLst/>
          </a:prstGeom>
        </p:spPr>
        <p:txBody>
          <a:bodyPr lIns="0" rIns="0" tIns="0" bIns="0"/>
          <a:p>
            <a:pPr algn="r"/>
            <a:r>
              <a:rPr b="0" lang="en-US" sz="1400" spc="-1" strike="noStrike">
                <a:solidFill>
                  <a:srgbClr val="000000"/>
                </a:solidFill>
                <a:uFill>
                  <a:solidFill>
                    <a:srgbClr val="ffffff"/>
                  </a:solidFill>
                </a:uFill>
                <a:latin typeface="Times New Roman"/>
              </a:rPr>
              <a:t>&lt;date/time&gt;</a:t>
            </a:r>
            <a:endParaRPr b="0" lang="en-US" sz="1400" spc="-1" strike="noStrike">
              <a:solidFill>
                <a:srgbClr val="000000"/>
              </a:solidFill>
              <a:uFill>
                <a:solidFill>
                  <a:srgbClr val="ffffff"/>
                </a:solidFill>
              </a:uFill>
              <a:latin typeface="Times New Roman"/>
            </a:endParaRPr>
          </a:p>
        </p:txBody>
      </p:sp>
      <p:sp>
        <p:nvSpPr>
          <p:cNvPr id="79" name="PlaceHolder 4"/>
          <p:cNvSpPr>
            <a:spLocks noGrp="1"/>
          </p:cNvSpPr>
          <p:nvPr>
            <p:ph type="ftr"/>
          </p:nvPr>
        </p:nvSpPr>
        <p:spPr>
          <a:xfrm>
            <a:off x="0" y="9555480"/>
            <a:ext cx="3372840" cy="502560"/>
          </a:xfrm>
          <a:prstGeom prst="rect">
            <a:avLst/>
          </a:prstGeom>
        </p:spPr>
        <p:txBody>
          <a:bodyPr lIns="0" rIns="0" tIns="0" bIns="0" anchor="b"/>
          <a:p>
            <a:r>
              <a:rPr b="0" lang="en-US" sz="1400" spc="-1" strike="noStrike">
                <a:solidFill>
                  <a:srgbClr val="000000"/>
                </a:solidFill>
                <a:uFill>
                  <a:solidFill>
                    <a:srgbClr val="ffffff"/>
                  </a:solidFill>
                </a:uFill>
                <a:latin typeface="Times New Roman"/>
              </a:rPr>
              <a:t>&lt;footer&gt;</a:t>
            </a:r>
            <a:endParaRPr b="0" lang="en-US" sz="1400" spc="-1" strike="noStrike">
              <a:solidFill>
                <a:srgbClr val="000000"/>
              </a:solidFill>
              <a:uFill>
                <a:solidFill>
                  <a:srgbClr val="ffffff"/>
                </a:solidFill>
              </a:uFill>
              <a:latin typeface="Times New Roman"/>
            </a:endParaRPr>
          </a:p>
        </p:txBody>
      </p:sp>
      <p:sp>
        <p:nvSpPr>
          <p:cNvPr id="80" name="PlaceHolder 5"/>
          <p:cNvSpPr>
            <a:spLocks noGrp="1"/>
          </p:cNvSpPr>
          <p:nvPr>
            <p:ph type="sldNum"/>
          </p:nvPr>
        </p:nvSpPr>
        <p:spPr>
          <a:xfrm>
            <a:off x="4399200" y="9555480"/>
            <a:ext cx="3372840" cy="502560"/>
          </a:xfrm>
          <a:prstGeom prst="rect">
            <a:avLst/>
          </a:prstGeom>
        </p:spPr>
        <p:txBody>
          <a:bodyPr lIns="0" rIns="0" tIns="0" bIns="0" anchor="b"/>
          <a:p>
            <a:pPr algn="r"/>
            <a:fld id="{CF7070FD-0BC7-456C-AF99-27BA33BABC17}" type="slidenum">
              <a:rPr b="0" lang="en-US" sz="14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80"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82"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84"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86"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body"/>
          </p:nvPr>
        </p:nvSpPr>
        <p:spPr>
          <a:xfrm>
            <a:off x="685800" y="4343400"/>
            <a:ext cx="5466960" cy="409536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88" name="CustomShape 2"/>
          <p:cNvSpPr/>
          <p:nvPr/>
        </p:nvSpPr>
        <p:spPr>
          <a:xfrm>
            <a:off x="3884760" y="8685360"/>
            <a:ext cx="2952360" cy="437760"/>
          </a:xfrm>
          <a:prstGeom prst="rect">
            <a:avLst/>
          </a:prstGeom>
          <a:noFill/>
          <a:ln>
            <a:noFill/>
          </a:ln>
        </p:spPr>
        <p:style>
          <a:lnRef idx="0"/>
          <a:fillRef idx="0"/>
          <a:effectRef idx="0"/>
          <a:fontRef idx="minor"/>
        </p:style>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body"/>
          </p:nvPr>
        </p:nvSpPr>
        <p:spPr>
          <a:xfrm>
            <a:off x="685800" y="4343400"/>
            <a:ext cx="5466960" cy="409536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90" name="CustomShape 2"/>
          <p:cNvSpPr/>
          <p:nvPr/>
        </p:nvSpPr>
        <p:spPr>
          <a:xfrm>
            <a:off x="3884760" y="8685360"/>
            <a:ext cx="2952360" cy="437760"/>
          </a:xfrm>
          <a:prstGeom prst="rect">
            <a:avLst/>
          </a:prstGeom>
          <a:noFill/>
          <a:ln>
            <a:noFill/>
          </a:ln>
        </p:spPr>
        <p:style>
          <a:lnRef idx="0"/>
          <a:fillRef idx="0"/>
          <a:effectRef idx="0"/>
          <a:fontRef idx="minor"/>
        </p:style>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body"/>
          </p:nvPr>
        </p:nvSpPr>
        <p:spPr>
          <a:xfrm>
            <a:off x="685800" y="4343400"/>
            <a:ext cx="5466960" cy="409536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92" name="CustomShape 2"/>
          <p:cNvSpPr/>
          <p:nvPr/>
        </p:nvSpPr>
        <p:spPr>
          <a:xfrm>
            <a:off x="3884760" y="8685360"/>
            <a:ext cx="2952360" cy="437760"/>
          </a:xfrm>
          <a:prstGeom prst="rect">
            <a:avLst/>
          </a:prstGeom>
          <a:noFill/>
          <a:ln>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94"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96"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98"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1"/>
          <p:cNvSpPr>
            <a:spLocks noGrp="1"/>
          </p:cNvSpPr>
          <p:nvPr>
            <p:ph type="body"/>
          </p:nvPr>
        </p:nvSpPr>
        <p:spPr>
          <a:xfrm>
            <a:off x="685800" y="4343400"/>
            <a:ext cx="5466960" cy="409536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64" name="CustomShape 2"/>
          <p:cNvSpPr/>
          <p:nvPr/>
        </p:nvSpPr>
        <p:spPr>
          <a:xfrm>
            <a:off x="3884760" y="8685360"/>
            <a:ext cx="2952360" cy="437760"/>
          </a:xfrm>
          <a:prstGeom prst="rect">
            <a:avLst/>
          </a:prstGeom>
          <a:noFill/>
          <a:ln>
            <a:noFill/>
          </a:ln>
        </p:spPr>
        <p:style>
          <a:lnRef idx="0"/>
          <a:fillRef idx="0"/>
          <a:effectRef idx="0"/>
          <a:fontRef idx="minor"/>
        </p:style>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00"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body"/>
          </p:nvPr>
        </p:nvSpPr>
        <p:spPr>
          <a:xfrm>
            <a:off x="685800" y="4343400"/>
            <a:ext cx="5466960" cy="409536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02" name="CustomShape 2"/>
          <p:cNvSpPr/>
          <p:nvPr/>
        </p:nvSpPr>
        <p:spPr>
          <a:xfrm>
            <a:off x="3884760" y="8685360"/>
            <a:ext cx="2952360" cy="437760"/>
          </a:xfrm>
          <a:prstGeom prst="rect">
            <a:avLst/>
          </a:prstGeom>
          <a:noFill/>
          <a:ln>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PlaceHolder 1"/>
          <p:cNvSpPr>
            <a:spLocks noGrp="1"/>
          </p:cNvSpPr>
          <p:nvPr>
            <p:ph type="body"/>
          </p:nvPr>
        </p:nvSpPr>
        <p:spPr>
          <a:xfrm>
            <a:off x="685800" y="4343400"/>
            <a:ext cx="5466960" cy="409536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04" name="CustomShape 2"/>
          <p:cNvSpPr/>
          <p:nvPr/>
        </p:nvSpPr>
        <p:spPr>
          <a:xfrm>
            <a:off x="3884760" y="8685360"/>
            <a:ext cx="2952360" cy="437760"/>
          </a:xfrm>
          <a:prstGeom prst="rect">
            <a:avLst/>
          </a:prstGeom>
          <a:noFill/>
          <a:ln>
            <a:noFill/>
          </a:ln>
        </p:spPr>
        <p:style>
          <a:lnRef idx="0"/>
          <a:fillRef idx="0"/>
          <a:effectRef idx="0"/>
          <a:fontRef idx="minor"/>
        </p:style>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06"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08"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10"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12"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14"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
          <p:cNvSpPr>
            <a:spLocks noGrp="1"/>
          </p:cNvSpPr>
          <p:nvPr>
            <p:ph type="body"/>
          </p:nvPr>
        </p:nvSpPr>
        <p:spPr>
          <a:xfrm>
            <a:off x="685800" y="4343400"/>
            <a:ext cx="5466960" cy="409536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316" name="CustomShape 2"/>
          <p:cNvSpPr/>
          <p:nvPr/>
        </p:nvSpPr>
        <p:spPr>
          <a:xfrm>
            <a:off x="3884760" y="8685360"/>
            <a:ext cx="2952360" cy="437760"/>
          </a:xfrm>
          <a:prstGeom prst="rect">
            <a:avLst/>
          </a:prstGeom>
          <a:noFill/>
          <a:ln>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body"/>
          </p:nvPr>
        </p:nvSpPr>
        <p:spPr>
          <a:xfrm>
            <a:off x="685800" y="4343400"/>
            <a:ext cx="5466960" cy="409536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66" name="CustomShape 2"/>
          <p:cNvSpPr/>
          <p:nvPr/>
        </p:nvSpPr>
        <p:spPr>
          <a:xfrm>
            <a:off x="3884760" y="8685360"/>
            <a:ext cx="2952360" cy="437760"/>
          </a:xfrm>
          <a:prstGeom prst="rect">
            <a:avLst/>
          </a:prstGeom>
          <a:noFill/>
          <a:ln>
            <a:noFill/>
          </a:ln>
        </p:spPr>
        <p:style>
          <a:lnRef idx="0"/>
          <a:fillRef idx="0"/>
          <a:effectRef idx="0"/>
          <a:fontRef idx="minor"/>
        </p:style>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PlaceHolder 1"/>
          <p:cNvSpPr>
            <a:spLocks noGrp="1"/>
          </p:cNvSpPr>
          <p:nvPr>
            <p:ph type="body"/>
          </p:nvPr>
        </p:nvSpPr>
        <p:spPr>
          <a:xfrm>
            <a:off x="685800" y="4343400"/>
            <a:ext cx="5466960" cy="409536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68" name="CustomShape 2"/>
          <p:cNvSpPr/>
          <p:nvPr/>
        </p:nvSpPr>
        <p:spPr>
          <a:xfrm>
            <a:off x="3884760" y="8685360"/>
            <a:ext cx="2952360" cy="437760"/>
          </a:xfrm>
          <a:prstGeom prst="rect">
            <a:avLst/>
          </a:prstGeom>
          <a:noFill/>
          <a:ln>
            <a:noFill/>
          </a:ln>
        </p:spPr>
        <p:style>
          <a:lnRef idx="0"/>
          <a:fillRef idx="0"/>
          <a:effectRef idx="0"/>
          <a:fontRef idx="minor"/>
        </p:style>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70"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72"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74"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76"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body"/>
          </p:nvPr>
        </p:nvSpPr>
        <p:spPr>
          <a:xfrm>
            <a:off x="685800" y="4343400"/>
            <a:ext cx="5464800" cy="4093200"/>
          </a:xfrm>
          <a:prstGeom prst="rect">
            <a:avLst/>
          </a:prstGeom>
        </p:spPr>
        <p:txBody>
          <a:bodyPr lIns="0" rIns="0" tIns="0" bIns="0"/>
          <a:p>
            <a:endParaRPr b="0" lang="en-US" sz="2000" spc="-1" strike="noStrike">
              <a:solidFill>
                <a:srgbClr val="000000"/>
              </a:solidFill>
              <a:uFill>
                <a:solidFill>
                  <a:srgbClr val="ffffff"/>
                </a:solidFill>
              </a:uFill>
              <a:latin typeface="Arial"/>
            </a:endParaRPr>
          </a:p>
        </p:txBody>
      </p:sp>
      <p:sp>
        <p:nvSpPr>
          <p:cNvPr id="278" name="CustomShape 2"/>
          <p:cNvSpPr/>
          <p:nvPr/>
        </p:nvSpPr>
        <p:spPr>
          <a:xfrm>
            <a:off x="3884760" y="8685360"/>
            <a:ext cx="2950200" cy="435600"/>
          </a:xfrm>
          <a:prstGeom prst="rect">
            <a:avLst/>
          </a:prstGeom>
          <a:noFill/>
          <a:ln>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5"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37"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51"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52"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67"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68"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73"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75"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solidFill>
                <a:srgbClr val="000000"/>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solidFill>
                  <a:srgbClr val="000000"/>
                </a:solidFill>
                <a:uFill>
                  <a:solidFill>
                    <a:srgbClr val="ffffff"/>
                  </a:solidFill>
                </a:uFill>
                <a:latin typeface="Arial"/>
              </a:rPr>
              <a:t>Click to edit the title text format</a:t>
            </a:r>
            <a:endParaRPr b="0" lang="en-US" sz="4400" spc="-1" strike="noStrike">
              <a:solidFill>
                <a:srgbClr val="000000"/>
              </a:solidFill>
              <a:uFill>
                <a:solidFill>
                  <a:srgbClr val="ffffff"/>
                </a:solidFill>
              </a:uFill>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uFill>
                  <a:solidFill>
                    <a:srgbClr val="ffffff"/>
                  </a:solidFill>
                </a:uFill>
                <a:latin typeface="Arial"/>
              </a:rPr>
              <a:t>Click to edit the outline text format</a:t>
            </a:r>
            <a:endParaRPr b="0" lang="en-US" sz="32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uFill>
                  <a:solidFill>
                    <a:srgbClr val="ffffff"/>
                  </a:solidFill>
                </a:uFill>
                <a:latin typeface="Arial"/>
              </a:rPr>
              <a:t>Second Outline Level</a:t>
            </a:r>
            <a:endParaRPr b="0" lang="en-US" sz="2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uFill>
                  <a:solidFill>
                    <a:srgbClr val="ffffff"/>
                  </a:solidFill>
                </a:uFill>
                <a:latin typeface="Arial"/>
              </a:rPr>
              <a:t>Third Outline Level</a:t>
            </a:r>
            <a:endParaRPr b="0" lang="en-US" sz="24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uFill>
                  <a:solidFill>
                    <a:srgbClr val="ffffff"/>
                  </a:solidFill>
                </a:uFill>
                <a:latin typeface="Arial"/>
              </a:rPr>
              <a:t>Fourth Outline Level</a:t>
            </a:r>
            <a:endParaRPr b="0" lang="en-US" sz="20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solidFill>
                  <a:srgbClr val="000000"/>
                </a:solidFill>
                <a:uFill>
                  <a:solidFill>
                    <a:srgbClr val="ffffff"/>
                  </a:solidFill>
                </a:uFill>
                <a:latin typeface="Arial"/>
              </a:rPr>
              <a:t>Click to edit the title text format</a:t>
            </a:r>
            <a:endParaRPr b="0" lang="en-US" sz="4400" spc="-1" strike="noStrike">
              <a:solidFill>
                <a:srgbClr val="000000"/>
              </a:solidFill>
              <a:uFill>
                <a:solidFill>
                  <a:srgbClr val="ffffff"/>
                </a:solidFill>
              </a:uFill>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uFill>
                  <a:solidFill>
                    <a:srgbClr val="ffffff"/>
                  </a:solidFill>
                </a:uFill>
                <a:latin typeface="Arial"/>
              </a:rPr>
              <a:t>Click to edit the outline text format</a:t>
            </a:r>
            <a:endParaRPr b="0" lang="en-US" sz="32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uFill>
                  <a:solidFill>
                    <a:srgbClr val="ffffff"/>
                  </a:solidFill>
                </a:uFill>
                <a:latin typeface="Arial"/>
              </a:rPr>
              <a:t>Second Outline Level</a:t>
            </a:r>
            <a:endParaRPr b="0" lang="en-US" sz="2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uFill>
                  <a:solidFill>
                    <a:srgbClr val="ffffff"/>
                  </a:solidFill>
                </a:uFill>
                <a:latin typeface="Arial"/>
              </a:rPr>
              <a:t>Third Outline Level</a:t>
            </a:r>
            <a:endParaRPr b="0" lang="en-US" sz="24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uFill>
                  <a:solidFill>
                    <a:srgbClr val="ffffff"/>
                  </a:solidFill>
                </a:uFill>
                <a:latin typeface="Arial"/>
              </a:rPr>
              <a:t>Fourth Outline Level</a:t>
            </a:r>
            <a:endParaRPr b="0" lang="en-US" sz="20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image" Target="../media/image5.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jpeg"/><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slideLayout" Target="../slideLayouts/slideLayout13.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jpeg"/><Relationship Id="rId3" Type="http://schemas.openxmlformats.org/officeDocument/2006/relationships/image" Target="../media/image43.png"/><Relationship Id="rId4" Type="http://schemas.openxmlformats.org/officeDocument/2006/relationships/slideLayout" Target="../slideLayouts/slideLayout13.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jpeg"/><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slideLayout" Target="../slideLayouts/slideLayout13.xml"/><Relationship Id="rId6"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jpeg"/><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slideLayout" Target="../slideLayouts/slideLayout13.xml"/><Relationship Id="rId7"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jpeg"/><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slideLayout" Target="../slideLayouts/slideLayout13.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image" Target="../media/image58.jpeg"/><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slideLayout" Target="../slideLayouts/slideLayout13.xml"/><Relationship Id="rId6"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image" Target="../media/image62.jpeg"/><Relationship Id="rId3" Type="http://schemas.openxmlformats.org/officeDocument/2006/relationships/image" Target="../media/image63.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slideLayout" Target="../slideLayouts/slideLayout13.xml"/><Relationship Id="rId7"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image" Target="../media/image67.jpeg"/><Relationship Id="rId3" Type="http://schemas.openxmlformats.org/officeDocument/2006/relationships/image" Target="../media/image68.png"/><Relationship Id="rId4" Type="http://schemas.openxmlformats.org/officeDocument/2006/relationships/image" Target="../media/image69.jpeg"/><Relationship Id="rId5" Type="http://schemas.openxmlformats.org/officeDocument/2006/relationships/slideLayout" Target="../slideLayouts/slideLayout13.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image" Target="../media/image71.jpe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jpeg"/><Relationship Id="rId6" Type="http://schemas.openxmlformats.org/officeDocument/2006/relationships/image" Target="../media/image75.jpeg"/><Relationship Id="rId7" Type="http://schemas.openxmlformats.org/officeDocument/2006/relationships/slideLayout" Target="../slideLayouts/slideLayout13.xml"/><Relationship Id="rId8"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image" Target="../media/image77.jpeg"/><Relationship Id="rId3" Type="http://schemas.openxmlformats.org/officeDocument/2006/relationships/image" Target="../media/image78.png"/><Relationship Id="rId4" Type="http://schemas.openxmlformats.org/officeDocument/2006/relationships/image" Target="../media/image79.jpeg"/><Relationship Id="rId5" Type="http://schemas.openxmlformats.org/officeDocument/2006/relationships/slideLayout" Target="../slideLayouts/slideLayout13.xml"/><Relationship Id="rId6"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slideLayout" Target="../slideLayouts/slideLayout13.xml"/><Relationship Id="rId6"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jpeg"/><Relationship Id="rId3" Type="http://schemas.openxmlformats.org/officeDocument/2006/relationships/image" Target="../media/image82.png"/><Relationship Id="rId4" Type="http://schemas.openxmlformats.org/officeDocument/2006/relationships/image" Target="../media/image83.jpeg"/><Relationship Id="rId5" Type="http://schemas.openxmlformats.org/officeDocument/2006/relationships/slideLayout" Target="../slideLayouts/slideLayout13.xml"/><Relationship Id="rId6"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hyperlink" Target="http://www.skonis.lt/" TargetMode="External"/><Relationship Id="rId3" Type="http://schemas.openxmlformats.org/officeDocument/2006/relationships/image" Target="../media/image85.jpeg"/><Relationship Id="rId4" Type="http://schemas.openxmlformats.org/officeDocument/2006/relationships/image" Target="../media/image86.png"/><Relationship Id="rId5" Type="http://schemas.openxmlformats.org/officeDocument/2006/relationships/image" Target="../media/image87.jpeg"/><Relationship Id="rId6" Type="http://schemas.openxmlformats.org/officeDocument/2006/relationships/slideLayout" Target="../slideLayouts/slideLayout13.xml"/><Relationship Id="rId7"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image" Target="../media/image89.png"/><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slideLayout" Target="../slideLayouts/slideLayout13.xml"/><Relationship Id="rId7"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hyperlink" Target="http://lvvk.lt/lt/sefu-receptai" TargetMode="External"/><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jpeg"/><Relationship Id="rId6" Type="http://schemas.openxmlformats.org/officeDocument/2006/relationships/slideLayout" Target="../slideLayouts/slideLayout13.xml"/><Relationship Id="rId7"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image" Target="../media/image98.jpeg"/><Relationship Id="rId3" Type="http://schemas.openxmlformats.org/officeDocument/2006/relationships/image" Target="../media/image99.png"/><Relationship Id="rId4" Type="http://schemas.openxmlformats.org/officeDocument/2006/relationships/image" Target="../media/image100.jpeg"/><Relationship Id="rId5" Type="http://schemas.openxmlformats.org/officeDocument/2006/relationships/slideLayout" Target="../slideLayouts/slideLayout13.xml"/><Relationship Id="rId6"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image" Target="../media/image102.jpeg"/><Relationship Id="rId3" Type="http://schemas.openxmlformats.org/officeDocument/2006/relationships/image" Target="../media/image103.png"/><Relationship Id="rId4" Type="http://schemas.openxmlformats.org/officeDocument/2006/relationships/image" Target="../media/image104.jpeg"/><Relationship Id="rId5" Type="http://schemas.openxmlformats.org/officeDocument/2006/relationships/image" Target="../media/image105.png"/><Relationship Id="rId6" Type="http://schemas.openxmlformats.org/officeDocument/2006/relationships/image" Target="../media/image106.jpeg"/><Relationship Id="rId7" Type="http://schemas.openxmlformats.org/officeDocument/2006/relationships/image" Target="../media/image107.png"/><Relationship Id="rId8" Type="http://schemas.openxmlformats.org/officeDocument/2006/relationships/image" Target="../media/image108.jpeg"/><Relationship Id="rId9" Type="http://schemas.openxmlformats.org/officeDocument/2006/relationships/slideLayout" Target="../slideLayouts/slideLayout13.xml"/><Relationship Id="rId10"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109.jpeg"/><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jpe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image" Target="../media/image117.png"/><Relationship Id="rId10" Type="http://schemas.openxmlformats.org/officeDocument/2006/relationships/slideLayout" Target="../slideLayouts/slideLayout13.xml"/><Relationship Id="rId11"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118.jpeg"/><Relationship Id="rId2" Type="http://schemas.openxmlformats.org/officeDocument/2006/relationships/image" Target="../media/image119.jpeg"/><Relationship Id="rId3" Type="http://schemas.openxmlformats.org/officeDocument/2006/relationships/image" Target="../media/image120.jpe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jpeg"/><Relationship Id="rId7" Type="http://schemas.openxmlformats.org/officeDocument/2006/relationships/image" Target="../media/image124.png"/><Relationship Id="rId8" Type="http://schemas.openxmlformats.org/officeDocument/2006/relationships/image" Target="../media/image125.png"/><Relationship Id="rId9" Type="http://schemas.openxmlformats.org/officeDocument/2006/relationships/image" Target="../media/image126.jpeg"/><Relationship Id="rId10" Type="http://schemas.openxmlformats.org/officeDocument/2006/relationships/image" Target="../media/image127.png"/><Relationship Id="rId11" Type="http://schemas.openxmlformats.org/officeDocument/2006/relationships/slideLayout" Target="../slideLayouts/slideLayout13.xml"/><Relationship Id="rId1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128.jpeg"/><Relationship Id="rId2" Type="http://schemas.openxmlformats.org/officeDocument/2006/relationships/hyperlink" Target="http://lvvk.lt/lt/kontaktai" TargetMode="External"/><Relationship Id="rId3" Type="http://schemas.openxmlformats.org/officeDocument/2006/relationships/image" Target="../media/image129.jpeg"/><Relationship Id="rId4" Type="http://schemas.openxmlformats.org/officeDocument/2006/relationships/image" Target="../media/image130.png"/><Relationship Id="rId5" Type="http://schemas.openxmlformats.org/officeDocument/2006/relationships/image" Target="../media/image131.jpeg"/><Relationship Id="rId6" Type="http://schemas.openxmlformats.org/officeDocument/2006/relationships/slideLayout" Target="../slideLayouts/slideLayout13.xml"/><Relationship Id="rId7" Type="http://schemas.openxmlformats.org/officeDocument/2006/relationships/notesSlide" Target="../notesSlides/notesSlide28.xml"/>
</Relationships>
</file>

<file path=ppt/slides/_rels/slide3.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slideLayout" Target="../slideLayouts/slideLayout13.xml"/><Relationship Id="rId6"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slideLayout" Target="../slideLayouts/slideLayout13.xml"/><Relationship Id="rId6"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slideLayout" Target="../slideLayouts/slideLayout13.xml"/><Relationship Id="rId6"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slideLayout" Target="../slideLayouts/slideLayout13.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slideLayout" Target="../slideLayouts/slideLayout13.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slideLayout" Target="../slideLayouts/slideLayout13.xml"/><Relationship Id="rId6"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image" Target="../media/image36.png"/><Relationship Id="rId4" Type="http://schemas.openxmlformats.org/officeDocument/2006/relationships/slideLayout" Target="../slideLayouts/slideLayout13.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81" name="CustomShape 1"/>
          <p:cNvSpPr/>
          <p:nvPr/>
        </p:nvSpPr>
        <p:spPr>
          <a:xfrm>
            <a:off x="1136160" y="4345200"/>
            <a:ext cx="7310520" cy="839880"/>
          </a:xfrm>
          <a:prstGeom prst="rect">
            <a:avLst/>
          </a:prstGeom>
          <a:noFill/>
          <a:ln>
            <a:noFill/>
          </a:ln>
        </p:spPr>
        <p:style>
          <a:lnRef idx="0"/>
          <a:fillRef idx="0"/>
          <a:effectRef idx="0"/>
          <a:fontRef idx="minor"/>
        </p:style>
        <p:txBody>
          <a:bodyPr lIns="90000" rIns="90000" tIns="45000" bIns="45000" anchor="ctr"/>
          <a:p>
            <a:pPr algn="ctr">
              <a:lnSpc>
                <a:spcPct val="100000"/>
              </a:lnSpc>
            </a:pPr>
            <a:r>
              <a:rPr b="1" lang="en-US" sz="3200" spc="-1" strike="noStrike">
                <a:solidFill>
                  <a:srgbClr val="632523"/>
                </a:solidFill>
                <a:uFill>
                  <a:solidFill>
                    <a:srgbClr val="ffffff"/>
                  </a:solidFill>
                </a:uFill>
                <a:latin typeface="Calibri"/>
                <a:ea typeface="DejaVu Sans"/>
              </a:rPr>
              <a:t>2021 m.  </a:t>
            </a:r>
            <a:br/>
            <a:r>
              <a:rPr b="1" lang="en-US" sz="3200" spc="-1" strike="noStrike">
                <a:solidFill>
                  <a:srgbClr val="632523"/>
                </a:solidFill>
                <a:uFill>
                  <a:solidFill>
                    <a:srgbClr val="ffffff"/>
                  </a:solidFill>
                </a:uFill>
                <a:latin typeface="Calibri"/>
                <a:ea typeface="DejaVu Sans"/>
              </a:rPr>
              <a:t>VEIKLOS ATASKAITA</a:t>
            </a:r>
            <a:endParaRPr b="0" lang="en-US" sz="3200" spc="-1" strike="noStrike">
              <a:solidFill>
                <a:srgbClr val="000000"/>
              </a:solidFill>
              <a:uFill>
                <a:solidFill>
                  <a:srgbClr val="ffffff"/>
                </a:solidFill>
              </a:uFill>
              <a:latin typeface="Arial"/>
            </a:endParaRPr>
          </a:p>
        </p:txBody>
      </p:sp>
      <p:sp>
        <p:nvSpPr>
          <p:cNvPr id="82" name="CustomShape 2"/>
          <p:cNvSpPr/>
          <p:nvPr/>
        </p:nvSpPr>
        <p:spPr>
          <a:xfrm>
            <a:off x="1365120" y="5872320"/>
            <a:ext cx="7310520" cy="438840"/>
          </a:xfrm>
          <a:prstGeom prst="rect">
            <a:avLst/>
          </a:prstGeom>
          <a:noFill/>
          <a:ln>
            <a:noFill/>
          </a:ln>
        </p:spPr>
        <p:style>
          <a:lnRef idx="0"/>
          <a:fillRef idx="0"/>
          <a:effectRef idx="0"/>
          <a:fontRef idx="minor"/>
        </p:style>
        <p:txBody>
          <a:bodyPr lIns="90000" rIns="90000" tIns="45000" bIns="45000">
            <a:normAutofit/>
          </a:bodyPr>
          <a:p>
            <a:pPr algn="ctr">
              <a:lnSpc>
                <a:spcPct val="100000"/>
              </a:lnSpc>
              <a:spcBef>
                <a:spcPts val="561"/>
              </a:spcBef>
            </a:pPr>
            <a:r>
              <a:rPr b="1" lang="en-US" sz="2800" spc="-1" strike="noStrike">
                <a:solidFill>
                  <a:srgbClr val="632523"/>
                </a:solidFill>
                <a:uFill>
                  <a:solidFill>
                    <a:srgbClr val="ffffff"/>
                  </a:solidFill>
                </a:uFill>
                <a:latin typeface="Calibri"/>
                <a:ea typeface="DejaVu Sans"/>
              </a:rPr>
              <a:t>2022 m. sausis</a:t>
            </a:r>
            <a:endParaRPr b="0" lang="en-US" sz="2800" spc="-1" strike="noStrike">
              <a:solidFill>
                <a:srgbClr val="000000"/>
              </a:solidFill>
              <a:uFill>
                <a:solidFill>
                  <a:srgbClr val="ffffff"/>
                </a:solidFill>
              </a:uFill>
              <a:latin typeface="Arial"/>
            </a:endParaRPr>
          </a:p>
        </p:txBody>
      </p:sp>
      <p:sp>
        <p:nvSpPr>
          <p:cNvPr id="83" name="CustomShape 3"/>
          <p:cNvSpPr/>
          <p:nvPr/>
        </p:nvSpPr>
        <p:spPr>
          <a:xfrm>
            <a:off x="1212480" y="2018880"/>
            <a:ext cx="7157520" cy="61992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953735"/>
                </a:solidFill>
                <a:uFill>
                  <a:solidFill>
                    <a:srgbClr val="ffffff"/>
                  </a:solidFill>
                </a:uFill>
                <a:latin typeface="Calibri"/>
                <a:ea typeface="DejaVu Sans"/>
              </a:rPr>
              <a:t>LIETUVOS VYRIAUSIŲJŲ VIRĖJŲ IR </a:t>
            </a:r>
            <a:endParaRPr b="0" lang="en-US" sz="1800" spc="-1" strike="noStrike">
              <a:solidFill>
                <a:srgbClr val="000000"/>
              </a:solidFill>
              <a:uFill>
                <a:solidFill>
                  <a:srgbClr val="ffffff"/>
                </a:solidFill>
              </a:uFill>
              <a:latin typeface="Arial"/>
            </a:endParaRPr>
          </a:p>
          <a:p>
            <a:pPr algn="ctr">
              <a:lnSpc>
                <a:spcPct val="100000"/>
              </a:lnSpc>
            </a:pPr>
            <a:r>
              <a:rPr b="1" lang="en-US" sz="1800" spc="-1" strike="noStrike">
                <a:solidFill>
                  <a:srgbClr val="953735"/>
                </a:solidFill>
                <a:uFill>
                  <a:solidFill>
                    <a:srgbClr val="ffffff"/>
                  </a:solidFill>
                </a:uFill>
                <a:latin typeface="Calibri"/>
                <a:ea typeface="DejaVu Sans"/>
              </a:rPr>
              <a:t>KONDITERIŲ ASOCIACIJA</a:t>
            </a:r>
            <a:endParaRPr b="0" lang="en-US" sz="1800" spc="-1" strike="noStrike">
              <a:solidFill>
                <a:srgbClr val="000000"/>
              </a:solidFill>
              <a:uFill>
                <a:solidFill>
                  <a:srgbClr val="ffffff"/>
                </a:solidFill>
              </a:uFill>
              <a:latin typeface="Arial"/>
            </a:endParaRPr>
          </a:p>
        </p:txBody>
      </p:sp>
      <p:pic>
        <p:nvPicPr>
          <p:cNvPr id="84" name="" descr=""/>
          <p:cNvPicPr/>
          <p:nvPr/>
        </p:nvPicPr>
        <p:blipFill>
          <a:blip r:embed="rId2"/>
          <a:stretch/>
        </p:blipFill>
        <p:spPr>
          <a:xfrm>
            <a:off x="232920" y="5376600"/>
            <a:ext cx="1848600" cy="1185840"/>
          </a:xfrm>
          <a:prstGeom prst="rect">
            <a:avLst/>
          </a:prstGeom>
          <a:ln>
            <a:noFill/>
          </a:ln>
        </p:spPr>
      </p:pic>
      <p:pic>
        <p:nvPicPr>
          <p:cNvPr id="85" name="" descr=""/>
          <p:cNvPicPr/>
          <p:nvPr/>
        </p:nvPicPr>
        <p:blipFill>
          <a:blip r:embed="rId3"/>
          <a:stretch/>
        </p:blipFill>
        <p:spPr>
          <a:xfrm>
            <a:off x="3727440" y="-21600"/>
            <a:ext cx="1831320" cy="210564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31"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32"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33" name="CustomShape 3"/>
          <p:cNvSpPr/>
          <p:nvPr/>
        </p:nvSpPr>
        <p:spPr>
          <a:xfrm>
            <a:off x="2011680" y="1005840"/>
            <a:ext cx="6482520" cy="318312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1" lang="en-US" sz="3700" spc="-1" strike="noStrike">
                <a:solidFill>
                  <a:srgbClr val="4f6228"/>
                </a:solidFill>
                <a:uFill>
                  <a:solidFill>
                    <a:srgbClr val="ffffff"/>
                  </a:solidFill>
                </a:uFill>
                <a:latin typeface="Calibri"/>
                <a:ea typeface="DejaVu Sans"/>
              </a:rPr>
              <a:t>LVVKA prezentacijose virtuvės šefai kartu su HoReCa partneriais dalinosi kūrybinėmis idėjomis ir patirtimi:</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Lapkričio 28 d. „Šventinis meniu, įkvėptas pasaulio restoranų“ – restoranas „Beef Room“, Vilnius.</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Gamino: Aleksandrs Košanskis, Jaroslav Orševski, Jolanta Gervienė, Eduardas Radzivilovas, Evaldas Juška kartu su Šv. Ignaco Lojolos kolegija, Latvijos šefas Edgars Jaunzems. Asistavo PMC Žirmūnai padavėjai. </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34" name="" descr=""/>
          <p:cNvPicPr/>
          <p:nvPr/>
        </p:nvPicPr>
        <p:blipFill>
          <a:blip r:embed="rId2"/>
          <a:stretch/>
        </p:blipFill>
        <p:spPr>
          <a:xfrm>
            <a:off x="94680" y="5557680"/>
            <a:ext cx="1719360" cy="1102680"/>
          </a:xfrm>
          <a:prstGeom prst="rect">
            <a:avLst/>
          </a:prstGeom>
          <a:ln>
            <a:noFill/>
          </a:ln>
        </p:spPr>
      </p:pic>
      <p:pic>
        <p:nvPicPr>
          <p:cNvPr id="135" name="" descr=""/>
          <p:cNvPicPr/>
          <p:nvPr/>
        </p:nvPicPr>
        <p:blipFill>
          <a:blip r:embed="rId3"/>
          <a:stretch/>
        </p:blipFill>
        <p:spPr>
          <a:xfrm>
            <a:off x="0" y="67680"/>
            <a:ext cx="1832400" cy="2106720"/>
          </a:xfrm>
          <a:prstGeom prst="rect">
            <a:avLst/>
          </a:prstGeom>
          <a:ln>
            <a:noFill/>
          </a:ln>
        </p:spPr>
      </p:pic>
      <p:pic>
        <p:nvPicPr>
          <p:cNvPr id="136" name="" descr=""/>
          <p:cNvPicPr/>
          <p:nvPr/>
        </p:nvPicPr>
        <p:blipFill>
          <a:blip r:embed="rId4"/>
          <a:stretch/>
        </p:blipFill>
        <p:spPr>
          <a:xfrm>
            <a:off x="2926080" y="4192200"/>
            <a:ext cx="4477320" cy="2517840"/>
          </a:xfrm>
          <a:prstGeom prst="rect">
            <a:avLst/>
          </a:prstGeom>
          <a:ln>
            <a:noFill/>
          </a:ln>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37"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38" name="CustomShape 2"/>
          <p:cNvSpPr/>
          <p:nvPr/>
        </p:nvSpPr>
        <p:spPr>
          <a:xfrm>
            <a:off x="2011680" y="1005840"/>
            <a:ext cx="6749280" cy="529308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3700" spc="-1" strike="noStrike">
                <a:solidFill>
                  <a:srgbClr val="4f6228"/>
                </a:solidFill>
                <a:uFill>
                  <a:solidFill>
                    <a:srgbClr val="ffffff"/>
                  </a:solidFill>
                </a:uFill>
                <a:latin typeface="Calibri"/>
                <a:ea typeface="DejaVu Sans"/>
              </a:rPr>
              <a:t>Lapkričio 28 d. „Šventinis meniu, įkvėptas pasaulio restoranų“ – restoranas „Beef Room“, Vilnius.</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Pristatyta apie 40 rėmėjų produktų:</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gn="just">
              <a:lnSpc>
                <a:spcPct val="100000"/>
              </a:lnSpc>
            </a:pPr>
            <a:r>
              <a:rPr b="0" lang="en-US" sz="2600" spc="-1" strike="noStrike" u="sng">
                <a:solidFill>
                  <a:srgbClr val="4f6228"/>
                </a:solidFill>
                <a:uFill>
                  <a:solidFill>
                    <a:srgbClr val="ffffff"/>
                  </a:solidFill>
                </a:uFill>
                <a:latin typeface="Calibri"/>
                <a:ea typeface="DejaVu Sans"/>
              </a:rPr>
              <a:t>Reaton </a:t>
            </a:r>
            <a:r>
              <a:rPr b="0" lang="en-US" sz="2600" spc="-1" strike="noStrike">
                <a:solidFill>
                  <a:srgbClr val="4f6228"/>
                </a:solidFill>
                <a:uFill>
                  <a:solidFill>
                    <a:srgbClr val="ffffff"/>
                  </a:solidFill>
                </a:uFill>
                <a:latin typeface="Calibri"/>
                <a:ea typeface="DejaVu Sans"/>
              </a:rPr>
              <a:t>(6) – jūros ežys, antienos filė, jautienos išpjova, škotiška lašiša, tunas, upėtakių ikrai.</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Mantinga </a:t>
            </a:r>
            <a:r>
              <a:rPr b="0" lang="en-US" sz="2600" spc="-1" strike="noStrike">
                <a:solidFill>
                  <a:srgbClr val="4f6228"/>
                </a:solidFill>
                <a:uFill>
                  <a:solidFill>
                    <a:srgbClr val="ffffff"/>
                  </a:solidFill>
                </a:uFill>
                <a:latin typeface="Calibri"/>
                <a:ea typeface="DejaVu Sans"/>
              </a:rPr>
              <a:t>(4) –  spalvoti krepšeliai, duonelė, kruasanai, natūralus majonezas.</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Santa Maria </a:t>
            </a:r>
            <a:r>
              <a:rPr b="0" lang="en-US" sz="2600" spc="-1" strike="noStrike">
                <a:solidFill>
                  <a:srgbClr val="4f6228"/>
                </a:solidFill>
                <a:uFill>
                  <a:solidFill>
                    <a:srgbClr val="ffffff"/>
                  </a:solidFill>
                </a:uFill>
                <a:latin typeface="Calibri"/>
                <a:ea typeface="DejaVu Sans"/>
              </a:rPr>
              <a:t>(7) – plėšytos avižos, cinamono lazdelės, kardamonas, žvaigždinis anyžius, sezamo sėklos, daržovių tortilijos, Paulig kava.</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Manjana</a:t>
            </a:r>
            <a:r>
              <a:rPr b="0" lang="en-US" sz="2600" spc="-1" strike="noStrike">
                <a:solidFill>
                  <a:srgbClr val="4f6228"/>
                </a:solidFill>
                <a:uFill>
                  <a:solidFill>
                    <a:srgbClr val="ffffff"/>
                  </a:solidFill>
                </a:uFill>
                <a:latin typeface="Calibri"/>
                <a:ea typeface="DejaVu Sans"/>
              </a:rPr>
              <a:t> (5) – dezinfekavimo, higienos ir švaros priemonės, mikropluošto šluostės.</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Sangaida </a:t>
            </a:r>
            <a:r>
              <a:rPr b="0" lang="en-US" sz="2600" spc="-1" strike="noStrike">
                <a:solidFill>
                  <a:srgbClr val="4f6228"/>
                </a:solidFill>
                <a:uFill>
                  <a:solidFill>
                    <a:srgbClr val="ffffff"/>
                  </a:solidFill>
                </a:uFill>
                <a:latin typeface="Calibri"/>
                <a:ea typeface="DejaVu Sans"/>
              </a:rPr>
              <a:t>(4) – „Lyre’s“ nealkoholiniai gėrimai, stilinga serviruotė, Willow lėkštės nuomai, įrankiai Trumpet. </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Minordija </a:t>
            </a:r>
            <a:r>
              <a:rPr b="0" lang="en-US" sz="2600" spc="-1" strike="noStrike">
                <a:solidFill>
                  <a:srgbClr val="4f6228"/>
                </a:solidFill>
                <a:uFill>
                  <a:solidFill>
                    <a:srgbClr val="ffffff"/>
                  </a:solidFill>
                </a:uFill>
                <a:latin typeface="Calibri"/>
                <a:ea typeface="DejaVu Sans"/>
              </a:rPr>
              <a:t>(6) – juodas šokoladas, baltas šokoladas, kakavos sviestas, migdolų miltai, auksinės spalvos pudra.</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Jokado projektai </a:t>
            </a:r>
            <a:r>
              <a:rPr b="0" lang="en-US" sz="2600" spc="-1" strike="noStrike">
                <a:solidFill>
                  <a:srgbClr val="4f6228"/>
                </a:solidFill>
                <a:uFill>
                  <a:solidFill>
                    <a:srgbClr val="ffffff"/>
                  </a:solidFill>
                </a:uFill>
                <a:latin typeface="Calibri"/>
                <a:ea typeface="DejaVu Sans"/>
              </a:rPr>
              <a:t>(5) – Ugikodas apranga, spalvingos prijuostės, kokybiški „Kentaur“, „Greiff“  virėjų švarkai profesionalams, padavėjų apranga, staltiesės.</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Citma</a:t>
            </a:r>
            <a:r>
              <a:rPr b="0" lang="en-US" sz="2600" spc="-1" strike="noStrike">
                <a:solidFill>
                  <a:srgbClr val="4f6228"/>
                </a:solidFill>
                <a:uFill>
                  <a:solidFill>
                    <a:srgbClr val="ffffff"/>
                  </a:solidFill>
                </a:uFill>
                <a:latin typeface="Calibri"/>
                <a:ea typeface="DejaVu Sans"/>
              </a:rPr>
              <a:t> – daržovės, vaisiai.</a:t>
            </a:r>
            <a:endParaRPr b="0" lang="en-US" sz="2600" spc="-1" strike="noStrike">
              <a:solidFill>
                <a:srgbClr val="000000"/>
              </a:solidFill>
              <a:uFill>
                <a:solidFill>
                  <a:srgbClr val="ffffff"/>
                </a:solidFill>
              </a:uFill>
              <a:latin typeface="Arial"/>
            </a:endParaRPr>
          </a:p>
          <a:p>
            <a:pPr>
              <a:lnSpc>
                <a:spcPct val="100000"/>
              </a:lnSpc>
            </a:pPr>
            <a:endParaRPr b="0" lang="en-US" sz="2600" spc="-1" strike="noStrike">
              <a:solidFill>
                <a:srgbClr val="000000"/>
              </a:solidFill>
              <a:uFill>
                <a:solidFill>
                  <a:srgbClr val="ffffff"/>
                </a:solidFill>
              </a:uFill>
              <a:latin typeface="Arial"/>
            </a:endParaRPr>
          </a:p>
          <a:p>
            <a:pPr>
              <a:lnSpc>
                <a:spcPct val="100000"/>
              </a:lnSpc>
            </a:pPr>
            <a:endParaRPr b="0" lang="en-US" sz="2600" spc="-1" strike="noStrike">
              <a:solidFill>
                <a:srgbClr val="000000"/>
              </a:solidFill>
              <a:uFill>
                <a:solidFill>
                  <a:srgbClr val="ffffff"/>
                </a:solidFill>
              </a:uFill>
              <a:latin typeface="Arial"/>
            </a:endParaRPr>
          </a:p>
        </p:txBody>
      </p:sp>
      <p:pic>
        <p:nvPicPr>
          <p:cNvPr id="139" name="" descr=""/>
          <p:cNvPicPr/>
          <p:nvPr/>
        </p:nvPicPr>
        <p:blipFill>
          <a:blip r:embed="rId2"/>
          <a:stretch/>
        </p:blipFill>
        <p:spPr>
          <a:xfrm>
            <a:off x="94680" y="5557680"/>
            <a:ext cx="1719360" cy="1102680"/>
          </a:xfrm>
          <a:prstGeom prst="rect">
            <a:avLst/>
          </a:prstGeom>
          <a:ln>
            <a:noFill/>
          </a:ln>
        </p:spPr>
      </p:pic>
      <p:pic>
        <p:nvPicPr>
          <p:cNvPr id="140" name="" descr=""/>
          <p:cNvPicPr/>
          <p:nvPr/>
        </p:nvPicPr>
        <p:blipFill>
          <a:blip r:embed="rId3"/>
          <a:stretch/>
        </p:blipFill>
        <p:spPr>
          <a:xfrm>
            <a:off x="0" y="67680"/>
            <a:ext cx="1832400" cy="2106720"/>
          </a:xfrm>
          <a:prstGeom prst="rect">
            <a:avLst/>
          </a:prstGeom>
          <a:ln>
            <a:noFill/>
          </a:ln>
        </p:spPr>
      </p:pic>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41"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42"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43" name="CustomShape 3"/>
          <p:cNvSpPr/>
          <p:nvPr/>
        </p:nvSpPr>
        <p:spPr>
          <a:xfrm>
            <a:off x="2103120" y="792360"/>
            <a:ext cx="6657840" cy="285552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Nuo spalio mėn. vyksta socialinė edukacinė iniciatyva „Sveikas vaikas – sveika ateitis” kartu su Kauno miesto savivaldybės visuomenės sveikatos biuru</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Virtuvės šefai pristato virėjo profesiją, pasakoja apie auginamus vaisius, daržoves, jų maistinę vertę, sveikesnę mitybą, kartu gamina, pjausto, siūlo išbandyti naują daržovę ar vaisių, ragauja, dovanoja šypsenas. </a:t>
            </a: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2016 m. į socialinę edukacinę iniciatyvą „Sveikas vaikas – sveika ateitis“ įsitraukė būrys šefų, kartu jie aplankė 37 darželius, 2017 m. - apie 30 darželių, 2018 m. prisijungė ir Kauno miesto savivaldybės visuomenės sveikatos biuras, tais metais buvo aplankyta virš 50, 2019 m. - virš 80 darželių. c2022 m. - 10 grupių. Dėkojame Jaroslavui Orševski, Jolantai Gervienei, Vitai Brūzgienei, Giedrai Sadauskienei. </a:t>
            </a: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Iki 2022 m. birželio mėn. lieka aplankyti apie 30 grupių.</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44" name="" descr=""/>
          <p:cNvPicPr/>
          <p:nvPr/>
        </p:nvPicPr>
        <p:blipFill>
          <a:blip r:embed="rId2"/>
          <a:stretch/>
        </p:blipFill>
        <p:spPr>
          <a:xfrm>
            <a:off x="94680" y="5557680"/>
            <a:ext cx="1719360" cy="1102680"/>
          </a:xfrm>
          <a:prstGeom prst="rect">
            <a:avLst/>
          </a:prstGeom>
          <a:ln>
            <a:noFill/>
          </a:ln>
        </p:spPr>
      </p:pic>
      <p:pic>
        <p:nvPicPr>
          <p:cNvPr id="145" name="" descr=""/>
          <p:cNvPicPr/>
          <p:nvPr/>
        </p:nvPicPr>
        <p:blipFill>
          <a:blip r:embed="rId3"/>
          <a:stretch/>
        </p:blipFill>
        <p:spPr>
          <a:xfrm>
            <a:off x="0" y="67680"/>
            <a:ext cx="1832400" cy="2106720"/>
          </a:xfrm>
          <a:prstGeom prst="rect">
            <a:avLst/>
          </a:prstGeom>
          <a:ln>
            <a:noFill/>
          </a:ln>
        </p:spPr>
      </p:pic>
      <p:pic>
        <p:nvPicPr>
          <p:cNvPr id="146" name="" descr=""/>
          <p:cNvPicPr/>
          <p:nvPr/>
        </p:nvPicPr>
        <p:blipFill>
          <a:blip r:embed="rId4"/>
          <a:stretch/>
        </p:blipFill>
        <p:spPr>
          <a:xfrm>
            <a:off x="2651760" y="3931920"/>
            <a:ext cx="4658400" cy="2619720"/>
          </a:xfrm>
          <a:prstGeom prst="rect">
            <a:avLst/>
          </a:prstGeom>
          <a:ln>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47"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48"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49" name="CustomShape 3"/>
          <p:cNvSpPr/>
          <p:nvPr/>
        </p:nvSpPr>
        <p:spPr>
          <a:xfrm>
            <a:off x="2103120" y="792360"/>
            <a:ext cx="6657840" cy="285552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Nuo spalio mėn. vyksta socialinė edukacinė iniciatyva „Sveikas vaikas – sveika ateitis” kartu su Kauno miesto savivaldybės visuomenės sveikatos biuru</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Worldchefs - pasaulinė šefų asociacijų draugija, vienijanti daugiau nei 100 šefų asociacijų, minėdama Tarptautinę šefų dieną ir įgyvendindama socialinę edukacinę iniciatyvą, pastebi ir pasidžiaugia kartu kitose šalyse prisijungiančiais šefais, kurie įkvepia vaikus, populiarina virėjo profesiją, dalinasi patirtimi, kartu gamina. </a:t>
            </a: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Lietuvos virtuvės šefai prie Worlchefs prisijungė nuo 2015 m. Vienas pagrindinių iniciatorių Jaroslav Orševski. </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50" name="" descr=""/>
          <p:cNvPicPr/>
          <p:nvPr/>
        </p:nvPicPr>
        <p:blipFill>
          <a:blip r:embed="rId2"/>
          <a:stretch/>
        </p:blipFill>
        <p:spPr>
          <a:xfrm>
            <a:off x="182880" y="5577840"/>
            <a:ext cx="1719360" cy="1102680"/>
          </a:xfrm>
          <a:prstGeom prst="rect">
            <a:avLst/>
          </a:prstGeom>
          <a:ln>
            <a:noFill/>
          </a:ln>
        </p:spPr>
      </p:pic>
      <p:pic>
        <p:nvPicPr>
          <p:cNvPr id="151" name="" descr=""/>
          <p:cNvPicPr/>
          <p:nvPr/>
        </p:nvPicPr>
        <p:blipFill>
          <a:blip r:embed="rId3"/>
          <a:stretch/>
        </p:blipFill>
        <p:spPr>
          <a:xfrm>
            <a:off x="0" y="67680"/>
            <a:ext cx="1832400" cy="2106720"/>
          </a:xfrm>
          <a:prstGeom prst="rect">
            <a:avLst/>
          </a:prstGeom>
          <a:ln>
            <a:noFill/>
          </a:ln>
        </p:spPr>
      </p:pic>
      <p:pic>
        <p:nvPicPr>
          <p:cNvPr id="152" name="" descr=""/>
          <p:cNvPicPr/>
          <p:nvPr/>
        </p:nvPicPr>
        <p:blipFill>
          <a:blip r:embed="rId4"/>
          <a:stretch/>
        </p:blipFill>
        <p:spPr>
          <a:xfrm>
            <a:off x="3159000" y="4023360"/>
            <a:ext cx="3930840" cy="2473200"/>
          </a:xfrm>
          <a:prstGeom prst="rect">
            <a:avLst/>
          </a:prstGeom>
          <a:ln>
            <a:noFill/>
          </a:ln>
        </p:spPr>
      </p:pic>
      <p:pic>
        <p:nvPicPr>
          <p:cNvPr id="153" name="" descr=""/>
          <p:cNvPicPr/>
          <p:nvPr/>
        </p:nvPicPr>
        <p:blipFill>
          <a:blip r:embed="rId5"/>
          <a:stretch/>
        </p:blipFill>
        <p:spPr>
          <a:xfrm>
            <a:off x="140760" y="3017520"/>
            <a:ext cx="1927440" cy="2484360"/>
          </a:xfrm>
          <a:prstGeom prst="rect">
            <a:avLst/>
          </a:prstGeom>
          <a:ln>
            <a:noFill/>
          </a:ln>
        </p:spPr>
      </p:pic>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54" name="CustomShape 1"/>
          <p:cNvSpPr/>
          <p:nvPr/>
        </p:nvSpPr>
        <p:spPr>
          <a:xfrm>
            <a:off x="1773360" y="69480"/>
            <a:ext cx="7310520" cy="59148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55" name="CustomShape 2"/>
          <p:cNvSpPr/>
          <p:nvPr/>
        </p:nvSpPr>
        <p:spPr>
          <a:xfrm>
            <a:off x="2159280" y="2054520"/>
            <a:ext cx="6538680" cy="43884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56" name="CustomShape 3"/>
          <p:cNvSpPr/>
          <p:nvPr/>
        </p:nvSpPr>
        <p:spPr>
          <a:xfrm>
            <a:off x="1773360" y="985680"/>
            <a:ext cx="7207560" cy="242388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	</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Bendradarbiavimas su profesiniais mokymo centrais </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Švęsdami Tarptautinę šefų dieną, virtuvės meistrai pasidalino sėkmės istorijomis kartu su Kauno maisto pramonės ir prekybos mokymo centro bendruomene. </a:t>
            </a: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Patirtimi dalinosi: Darius Dabrovolskas, Jaroslav Orševski, Dovilė Valentienė.</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0" lang="en-US" sz="2000" spc="-1" strike="noStrike">
                <a:solidFill>
                  <a:srgbClr val="4f6228"/>
                </a:solidFill>
                <a:uFill>
                  <a:solidFill>
                    <a:srgbClr val="ffffff"/>
                  </a:solidFill>
                </a:uFill>
                <a:latin typeface="Calibri"/>
                <a:ea typeface="DejaVu Sans"/>
              </a:rPr>
              <a:t>	</a:t>
            </a: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157" name="" descr=""/>
          <p:cNvPicPr/>
          <p:nvPr/>
        </p:nvPicPr>
        <p:blipFill>
          <a:blip r:embed="rId2"/>
          <a:stretch/>
        </p:blipFill>
        <p:spPr>
          <a:xfrm>
            <a:off x="274320" y="5479560"/>
            <a:ext cx="1848600" cy="1185840"/>
          </a:xfrm>
          <a:prstGeom prst="rect">
            <a:avLst/>
          </a:prstGeom>
          <a:ln>
            <a:noFill/>
          </a:ln>
        </p:spPr>
      </p:pic>
      <p:pic>
        <p:nvPicPr>
          <p:cNvPr id="158" name="" descr=""/>
          <p:cNvPicPr/>
          <p:nvPr/>
        </p:nvPicPr>
        <p:blipFill>
          <a:blip r:embed="rId3"/>
          <a:stretch/>
        </p:blipFill>
        <p:spPr>
          <a:xfrm>
            <a:off x="-23760" y="0"/>
            <a:ext cx="1831320" cy="2105640"/>
          </a:xfrm>
          <a:prstGeom prst="rect">
            <a:avLst/>
          </a:prstGeom>
          <a:ln>
            <a:noFill/>
          </a:ln>
        </p:spPr>
      </p:pic>
      <p:pic>
        <p:nvPicPr>
          <p:cNvPr id="159" name="" descr=""/>
          <p:cNvPicPr/>
          <p:nvPr/>
        </p:nvPicPr>
        <p:blipFill>
          <a:blip r:embed="rId4"/>
          <a:stretch/>
        </p:blipFill>
        <p:spPr>
          <a:xfrm>
            <a:off x="2926080" y="3931920"/>
            <a:ext cx="4706280" cy="2647080"/>
          </a:xfrm>
          <a:prstGeom prst="rect">
            <a:avLst/>
          </a:prstGeom>
          <a:ln>
            <a:noFill/>
          </a:ln>
        </p:spPr>
      </p:pic>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60" name="CustomShape 1"/>
          <p:cNvSpPr/>
          <p:nvPr/>
        </p:nvSpPr>
        <p:spPr>
          <a:xfrm>
            <a:off x="1773360" y="69480"/>
            <a:ext cx="7310520" cy="59148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61" name="CustomShape 2"/>
          <p:cNvSpPr/>
          <p:nvPr/>
        </p:nvSpPr>
        <p:spPr>
          <a:xfrm>
            <a:off x="2159280" y="2054520"/>
            <a:ext cx="6538680" cy="43884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62" name="CustomShape 3"/>
          <p:cNvSpPr/>
          <p:nvPr/>
        </p:nvSpPr>
        <p:spPr>
          <a:xfrm>
            <a:off x="1773360" y="985680"/>
            <a:ext cx="7207560" cy="242388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	</a:t>
            </a: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Bendradarbiavimas su profesiniais mokymo centrais </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Profesinio mokymo centre „Žirmūnai“ asociacijos nariai dalinasi profesinėmis žiniomis ir kūrybine patirtimi.</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Šefai/dėstytojai: Aida Čepukaitė, Aleksandrs Košanskis, Ramūnas Giraitis.</a:t>
            </a:r>
            <a:endParaRPr b="0" lang="en-US" sz="2400" spc="-1" strike="noStrike">
              <a:solidFill>
                <a:srgbClr val="000000"/>
              </a:solidFill>
              <a:uFill>
                <a:solidFill>
                  <a:srgbClr val="ffffff"/>
                </a:solidFill>
              </a:uFill>
              <a:latin typeface="Arial"/>
            </a:endParaRPr>
          </a:p>
          <a:p>
            <a:pPr>
              <a:lnSpc>
                <a:spcPct val="100000"/>
              </a:lnSpc>
            </a:pPr>
            <a:r>
              <a:rPr b="0" lang="en-US" sz="2000" spc="-1" strike="noStrike">
                <a:solidFill>
                  <a:srgbClr val="4f6228"/>
                </a:solidFill>
                <a:uFill>
                  <a:solidFill>
                    <a:srgbClr val="ffffff"/>
                  </a:solidFill>
                </a:uFill>
                <a:latin typeface="Calibri"/>
                <a:ea typeface="DejaVu Sans"/>
              </a:rPr>
              <a:t>	</a:t>
            </a: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163" name="" descr=""/>
          <p:cNvPicPr/>
          <p:nvPr/>
        </p:nvPicPr>
        <p:blipFill>
          <a:blip r:embed="rId2"/>
          <a:stretch/>
        </p:blipFill>
        <p:spPr>
          <a:xfrm>
            <a:off x="274320" y="5303520"/>
            <a:ext cx="1848600" cy="1185840"/>
          </a:xfrm>
          <a:prstGeom prst="rect">
            <a:avLst/>
          </a:prstGeom>
          <a:ln>
            <a:noFill/>
          </a:ln>
        </p:spPr>
      </p:pic>
      <p:pic>
        <p:nvPicPr>
          <p:cNvPr id="164" name="" descr=""/>
          <p:cNvPicPr/>
          <p:nvPr/>
        </p:nvPicPr>
        <p:blipFill>
          <a:blip r:embed="rId3"/>
          <a:stretch/>
        </p:blipFill>
        <p:spPr>
          <a:xfrm>
            <a:off x="-23760" y="0"/>
            <a:ext cx="1831320" cy="2105640"/>
          </a:xfrm>
          <a:prstGeom prst="rect">
            <a:avLst/>
          </a:prstGeom>
          <a:ln>
            <a:noFill/>
          </a:ln>
        </p:spPr>
      </p:pic>
      <p:pic>
        <p:nvPicPr>
          <p:cNvPr id="165" name="" descr=""/>
          <p:cNvPicPr/>
          <p:nvPr/>
        </p:nvPicPr>
        <p:blipFill>
          <a:blip r:embed="rId4"/>
          <a:stretch/>
        </p:blipFill>
        <p:spPr>
          <a:xfrm>
            <a:off x="2706120" y="3566160"/>
            <a:ext cx="5337720" cy="3000960"/>
          </a:xfrm>
          <a:prstGeom prst="rect">
            <a:avLst/>
          </a:prstGeom>
          <a:ln>
            <a:noFill/>
          </a:ln>
        </p:spPr>
      </p:pic>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66" name="CustomShape 1"/>
          <p:cNvSpPr/>
          <p:nvPr/>
        </p:nvSpPr>
        <p:spPr>
          <a:xfrm>
            <a:off x="1773360" y="69480"/>
            <a:ext cx="7310520" cy="59148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67" name="CustomShape 2"/>
          <p:cNvSpPr/>
          <p:nvPr/>
        </p:nvSpPr>
        <p:spPr>
          <a:xfrm>
            <a:off x="2159280" y="2054520"/>
            <a:ext cx="6538680" cy="43884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68" name="CustomShape 3"/>
          <p:cNvSpPr/>
          <p:nvPr/>
        </p:nvSpPr>
        <p:spPr>
          <a:xfrm>
            <a:off x="1773360" y="985680"/>
            <a:ext cx="7207560" cy="242388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	</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Bendradarbiavimas su profesiniais mokymo centrais </a:t>
            </a: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TVARAUS MAISTO AKADEMIJA </a:t>
            </a: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Organizatorius „Santa Maria“ - prieskonių ir pasaulio virtuvių produktų gamintoja kartu su LVVKA.</a:t>
            </a: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Dalinasi profesinėmis žiniomis ir praktiniais patarimais apie maisto švaistymo mažinimo būdus, pristato skirtingas gamybos technologijas.</a:t>
            </a:r>
            <a:endParaRPr b="0" lang="en-US" sz="24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 </a:t>
            </a:r>
            <a:r>
              <a:rPr b="1" lang="en-US" sz="2400" spc="-1" strike="noStrike">
                <a:solidFill>
                  <a:srgbClr val="4f6228"/>
                </a:solidFill>
                <a:uFill>
                  <a:solidFill>
                    <a:srgbClr val="ffffff"/>
                  </a:solidFill>
                </a:uFill>
                <a:latin typeface="Calibri"/>
                <a:ea typeface="DejaVu Sans"/>
              </a:rPr>
              <a:t>Virtuvės šefas Justinas Kapkovičius ir skonių ekspertė Ieva Pikžirnytė-Dignaitienė. </a:t>
            </a:r>
            <a:endParaRPr b="0" lang="en-US" sz="2400" spc="-1" strike="noStrike">
              <a:solidFill>
                <a:srgbClr val="000000"/>
              </a:solidFill>
              <a:uFill>
                <a:solidFill>
                  <a:srgbClr val="ffffff"/>
                </a:solidFill>
              </a:uFill>
              <a:latin typeface="Arial"/>
            </a:endParaRPr>
          </a:p>
          <a:p>
            <a:pPr>
              <a:lnSpc>
                <a:spcPct val="100000"/>
              </a:lnSpc>
            </a:pPr>
            <a:r>
              <a:rPr b="0" lang="en-US" sz="2000" spc="-1" strike="noStrike">
                <a:solidFill>
                  <a:srgbClr val="4f6228"/>
                </a:solidFill>
                <a:uFill>
                  <a:solidFill>
                    <a:srgbClr val="ffffff"/>
                  </a:solidFill>
                </a:uFill>
                <a:latin typeface="Calibri"/>
                <a:ea typeface="DejaVu Sans"/>
              </a:rPr>
              <a:t>	</a:t>
            </a: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169" name="" descr=""/>
          <p:cNvPicPr/>
          <p:nvPr/>
        </p:nvPicPr>
        <p:blipFill>
          <a:blip r:embed="rId2"/>
          <a:stretch/>
        </p:blipFill>
        <p:spPr>
          <a:xfrm>
            <a:off x="68760" y="5577840"/>
            <a:ext cx="1848600" cy="1185840"/>
          </a:xfrm>
          <a:prstGeom prst="rect">
            <a:avLst/>
          </a:prstGeom>
          <a:ln>
            <a:noFill/>
          </a:ln>
        </p:spPr>
      </p:pic>
      <p:pic>
        <p:nvPicPr>
          <p:cNvPr id="170" name="" descr=""/>
          <p:cNvPicPr/>
          <p:nvPr/>
        </p:nvPicPr>
        <p:blipFill>
          <a:blip r:embed="rId3"/>
          <a:stretch/>
        </p:blipFill>
        <p:spPr>
          <a:xfrm>
            <a:off x="-23760" y="0"/>
            <a:ext cx="1831320" cy="2105640"/>
          </a:xfrm>
          <a:prstGeom prst="rect">
            <a:avLst/>
          </a:prstGeom>
          <a:ln>
            <a:noFill/>
          </a:ln>
        </p:spPr>
      </p:pic>
      <p:pic>
        <p:nvPicPr>
          <p:cNvPr id="171" name="" descr=""/>
          <p:cNvPicPr/>
          <p:nvPr/>
        </p:nvPicPr>
        <p:blipFill>
          <a:blip r:embed="rId4"/>
          <a:stretch/>
        </p:blipFill>
        <p:spPr>
          <a:xfrm>
            <a:off x="2976120" y="4111200"/>
            <a:ext cx="4338360" cy="2579040"/>
          </a:xfrm>
          <a:prstGeom prst="rect">
            <a:avLst/>
          </a:prstGeom>
          <a:ln>
            <a:noFill/>
          </a:ln>
        </p:spPr>
      </p:pic>
      <p:pic>
        <p:nvPicPr>
          <p:cNvPr id="172" name="" descr=""/>
          <p:cNvPicPr/>
          <p:nvPr/>
        </p:nvPicPr>
        <p:blipFill>
          <a:blip r:embed="rId5"/>
          <a:stretch/>
        </p:blipFill>
        <p:spPr>
          <a:xfrm>
            <a:off x="91440" y="3454200"/>
            <a:ext cx="1784880" cy="2120760"/>
          </a:xfrm>
          <a:prstGeom prst="rect">
            <a:avLst/>
          </a:prstGeom>
          <a:ln>
            <a:noFill/>
          </a:ln>
        </p:spPr>
      </p:pic>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73"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74"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75" name="CustomShape 3"/>
          <p:cNvSpPr/>
          <p:nvPr/>
        </p:nvSpPr>
        <p:spPr>
          <a:xfrm>
            <a:off x="2103120" y="792360"/>
            <a:ext cx="6657840" cy="285552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Rugpjūčio 14 d. Zero Waste Fest’21 festivalis, Antalieptė</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Diskusija „Koks mūsų maisto pėdsakas”. </a:t>
            </a: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Dalyvavo „Rimi Baltic” socialinės atsakomybės vadovas Liudvikas Aleliūnas, „Auga Group” rinkodaros ir tvarumo vadovas Gediminas Judzentas bei sveikos mitybos ekspertė, LVVK asociacijos Tarybos narė Aida Čepukaitė. </a:t>
            </a: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Moderavo Rugilė Matusiavičiūtė. Diskusiją transliavo Delfi TV.</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76" name="" descr=""/>
          <p:cNvPicPr/>
          <p:nvPr/>
        </p:nvPicPr>
        <p:blipFill>
          <a:blip r:embed="rId2"/>
          <a:stretch/>
        </p:blipFill>
        <p:spPr>
          <a:xfrm>
            <a:off x="94680" y="5557680"/>
            <a:ext cx="1719360" cy="1102680"/>
          </a:xfrm>
          <a:prstGeom prst="rect">
            <a:avLst/>
          </a:prstGeom>
          <a:ln>
            <a:noFill/>
          </a:ln>
        </p:spPr>
      </p:pic>
      <p:pic>
        <p:nvPicPr>
          <p:cNvPr id="177" name="" descr=""/>
          <p:cNvPicPr/>
          <p:nvPr/>
        </p:nvPicPr>
        <p:blipFill>
          <a:blip r:embed="rId3"/>
          <a:stretch/>
        </p:blipFill>
        <p:spPr>
          <a:xfrm>
            <a:off x="0" y="67680"/>
            <a:ext cx="1832400" cy="2106720"/>
          </a:xfrm>
          <a:prstGeom prst="rect">
            <a:avLst/>
          </a:prstGeom>
          <a:ln>
            <a:noFill/>
          </a:ln>
        </p:spPr>
      </p:pic>
      <p:pic>
        <p:nvPicPr>
          <p:cNvPr id="178" name="" descr=""/>
          <p:cNvPicPr/>
          <p:nvPr/>
        </p:nvPicPr>
        <p:blipFill>
          <a:blip r:embed="rId4"/>
          <a:stretch/>
        </p:blipFill>
        <p:spPr>
          <a:xfrm>
            <a:off x="3017520" y="3606120"/>
            <a:ext cx="4475160" cy="2972160"/>
          </a:xfrm>
          <a:prstGeom prst="rect">
            <a:avLst/>
          </a:prstGeom>
          <a:ln>
            <a:noFill/>
          </a:ln>
        </p:spPr>
      </p:pic>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79"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80"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81" name="CustomShape 3"/>
          <p:cNvSpPr/>
          <p:nvPr/>
        </p:nvSpPr>
        <p:spPr>
          <a:xfrm>
            <a:off x="2103120" y="792360"/>
            <a:ext cx="6657840" cy="285552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Spalio 12 d. Baltijos šalių virtuali konferencija „Great Taste – Zero Waste“, Ryga</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Vyko diskusija, kurioje maisto ekspertai, restoranų vadovai, virtuvės šefai, tvarios maisto kultūros puoselėtojai ir entuziastai dalinosi patirtimi, žiniomis, įžvalgomis apie tvarumą, vietinius maisto produktus, edukacijas,</a:t>
            </a:r>
            <a:r>
              <a:rPr b="1" lang="en-US" sz="3700" spc="-1" strike="noStrike">
                <a:solidFill>
                  <a:srgbClr val="000000"/>
                </a:solidFill>
                <a:uFill>
                  <a:solidFill>
                    <a:srgbClr val="ffffff"/>
                  </a:solidFill>
                </a:uFill>
                <a:latin typeface="Times New Roman"/>
                <a:ea typeface="Times New Roman"/>
              </a:rPr>
              <a:t> </a:t>
            </a:r>
            <a:r>
              <a:rPr b="1" lang="en-US" sz="3700" spc="-1" strike="noStrike">
                <a:solidFill>
                  <a:srgbClr val="4f6228"/>
                </a:solidFill>
                <a:uFill>
                  <a:solidFill>
                    <a:srgbClr val="ffffff"/>
                  </a:solidFill>
                </a:uFill>
                <a:latin typeface="Calibri"/>
                <a:ea typeface="DejaVu Sans"/>
              </a:rPr>
              <a:t>maisto švaistymo prevencijos priemones ir būdus, kaip mažinti atliekų kiekį, siekiant socialinės atsakomybės ir sąmoningo vartojimo.</a:t>
            </a:r>
            <a:r>
              <a:rPr b="1" lang="en-US" sz="3700" spc="-1" strike="noStrike">
                <a:solidFill>
                  <a:srgbClr val="000000"/>
                </a:solidFill>
                <a:uFill>
                  <a:solidFill>
                    <a:srgbClr val="ffffff"/>
                  </a:solidFill>
                </a:uFill>
                <a:latin typeface="Times New Roman"/>
                <a:ea typeface="Times New Roman"/>
              </a:rPr>
              <a:t> </a:t>
            </a:r>
            <a:r>
              <a:rPr b="1" lang="en-US" sz="3700" spc="-1" strike="noStrike">
                <a:solidFill>
                  <a:srgbClr val="4f6228"/>
                </a:solidFill>
                <a:uFill>
                  <a:solidFill>
                    <a:srgbClr val="ffffff"/>
                  </a:solidFill>
                </a:uFill>
                <a:latin typeface="Calibri"/>
                <a:ea typeface="DejaVu Sans"/>
              </a:rPr>
              <a:t>Lietuvai atstovavo Aida Čepukaitė, LVVKA Tarybos narė.</a:t>
            </a:r>
            <a:b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Konferenciją organizavo Šiaurės ministrų tarybos biuras Latvijoje, EIT Food, Danijos kultūros institutas Estijoje, Latvijoje ir Lietuvoje bei Danijos ambasada Latvijoje.</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82" name="" descr=""/>
          <p:cNvPicPr/>
          <p:nvPr/>
        </p:nvPicPr>
        <p:blipFill>
          <a:blip r:embed="rId2"/>
          <a:stretch/>
        </p:blipFill>
        <p:spPr>
          <a:xfrm>
            <a:off x="94680" y="5557680"/>
            <a:ext cx="1719360" cy="1102680"/>
          </a:xfrm>
          <a:prstGeom prst="rect">
            <a:avLst/>
          </a:prstGeom>
          <a:ln>
            <a:noFill/>
          </a:ln>
        </p:spPr>
      </p:pic>
      <p:pic>
        <p:nvPicPr>
          <p:cNvPr id="183" name="" descr=""/>
          <p:cNvPicPr/>
          <p:nvPr/>
        </p:nvPicPr>
        <p:blipFill>
          <a:blip r:embed="rId3"/>
          <a:stretch/>
        </p:blipFill>
        <p:spPr>
          <a:xfrm>
            <a:off x="0" y="67680"/>
            <a:ext cx="1832400" cy="2106720"/>
          </a:xfrm>
          <a:prstGeom prst="rect">
            <a:avLst/>
          </a:prstGeom>
          <a:ln>
            <a:noFill/>
          </a:ln>
        </p:spPr>
      </p:pic>
      <p:pic>
        <p:nvPicPr>
          <p:cNvPr id="184" name="" descr=""/>
          <p:cNvPicPr/>
          <p:nvPr/>
        </p:nvPicPr>
        <p:blipFill>
          <a:blip r:embed="rId4"/>
          <a:stretch/>
        </p:blipFill>
        <p:spPr>
          <a:xfrm>
            <a:off x="38880" y="4276440"/>
            <a:ext cx="2147760" cy="1205640"/>
          </a:xfrm>
          <a:prstGeom prst="rect">
            <a:avLst/>
          </a:prstGeom>
          <a:ln>
            <a:noFill/>
          </a:ln>
        </p:spPr>
      </p:pic>
      <p:pic>
        <p:nvPicPr>
          <p:cNvPr id="185" name="" descr=""/>
          <p:cNvPicPr/>
          <p:nvPr/>
        </p:nvPicPr>
        <p:blipFill>
          <a:blip r:embed="rId5"/>
          <a:stretch/>
        </p:blipFill>
        <p:spPr>
          <a:xfrm>
            <a:off x="3017520" y="3657960"/>
            <a:ext cx="4384080" cy="2928240"/>
          </a:xfrm>
          <a:prstGeom prst="rect">
            <a:avLst/>
          </a:prstGeom>
          <a:ln>
            <a:noFill/>
          </a:ln>
        </p:spPr>
      </p:pic>
      <p:pic>
        <p:nvPicPr>
          <p:cNvPr id="186" name="" descr=""/>
          <p:cNvPicPr/>
          <p:nvPr/>
        </p:nvPicPr>
        <p:blipFill>
          <a:blip r:embed="rId6"/>
          <a:stretch/>
        </p:blipFill>
        <p:spPr>
          <a:xfrm>
            <a:off x="24120" y="2954520"/>
            <a:ext cx="2153880" cy="1334520"/>
          </a:xfrm>
          <a:prstGeom prst="rect">
            <a:avLst/>
          </a:prstGeom>
          <a:ln>
            <a:noFill/>
          </a:ln>
        </p:spPr>
      </p:pic>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87"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88"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89" name="CustomShape 3"/>
          <p:cNvSpPr/>
          <p:nvPr/>
        </p:nvSpPr>
        <p:spPr>
          <a:xfrm>
            <a:off x="2028960" y="792360"/>
            <a:ext cx="6657840" cy="285552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Gegužės mėn. Go Vilnius iniciatyva kartu su Vilniaus Šefais</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Kvietimas virtualių konferencijų dalyvius pasigaminti namuose gardžius užkandžius ir patiekalus!</a:t>
            </a:r>
            <a:b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Dalyvavo virtuvės šefai: Deivydas Praspaliauskas, Tomas Rimydis, Miroslav Styčinskij, Gediminas Andriuškevičius.</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90" name="" descr=""/>
          <p:cNvPicPr/>
          <p:nvPr/>
        </p:nvPicPr>
        <p:blipFill>
          <a:blip r:embed="rId2"/>
          <a:stretch/>
        </p:blipFill>
        <p:spPr>
          <a:xfrm>
            <a:off x="94680" y="5557680"/>
            <a:ext cx="1719360" cy="1102680"/>
          </a:xfrm>
          <a:prstGeom prst="rect">
            <a:avLst/>
          </a:prstGeom>
          <a:ln>
            <a:noFill/>
          </a:ln>
        </p:spPr>
      </p:pic>
      <p:pic>
        <p:nvPicPr>
          <p:cNvPr id="191" name="" descr=""/>
          <p:cNvPicPr/>
          <p:nvPr/>
        </p:nvPicPr>
        <p:blipFill>
          <a:blip r:embed="rId3"/>
          <a:stretch/>
        </p:blipFill>
        <p:spPr>
          <a:xfrm>
            <a:off x="0" y="67680"/>
            <a:ext cx="1832400" cy="2106720"/>
          </a:xfrm>
          <a:prstGeom prst="rect">
            <a:avLst/>
          </a:prstGeom>
          <a:ln>
            <a:noFill/>
          </a:ln>
        </p:spPr>
      </p:pic>
      <p:pic>
        <p:nvPicPr>
          <p:cNvPr id="192" name="" descr=""/>
          <p:cNvPicPr/>
          <p:nvPr/>
        </p:nvPicPr>
        <p:blipFill>
          <a:blip r:embed="rId4"/>
          <a:stretch/>
        </p:blipFill>
        <p:spPr>
          <a:xfrm>
            <a:off x="2834640" y="4023360"/>
            <a:ext cx="4455720" cy="2505240"/>
          </a:xfrm>
          <a:prstGeom prst="rect">
            <a:avLst/>
          </a:prstGeom>
          <a:ln>
            <a:noFill/>
          </a:ln>
        </p:spPr>
      </p:pic>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86" name="CustomShape 1"/>
          <p:cNvSpPr/>
          <p:nvPr/>
        </p:nvSpPr>
        <p:spPr>
          <a:xfrm>
            <a:off x="1976040" y="1081440"/>
            <a:ext cx="6538680" cy="1259280"/>
          </a:xfrm>
          <a:prstGeom prst="rect">
            <a:avLst/>
          </a:prstGeom>
          <a:noFill/>
          <a:ln>
            <a:noFill/>
          </a:ln>
        </p:spPr>
        <p:style>
          <a:lnRef idx="0"/>
          <a:fillRef idx="0"/>
          <a:effectRef idx="0"/>
          <a:fontRef idx="minor"/>
        </p:style>
        <p:txBody>
          <a:bodyPr lIns="90000" rIns="90000" tIns="45000" bIns="45000" anchor="ctr">
            <a:normAutofit/>
          </a:bodyPr>
          <a:p>
            <a:pPr algn="just">
              <a:lnSpc>
                <a:spcPct val="100000"/>
              </a:lnSpc>
            </a:pPr>
            <a:r>
              <a:rPr b="1" lang="en-US" sz="2400" spc="-1" strike="noStrike">
                <a:solidFill>
                  <a:srgbClr val="4f6228"/>
                </a:solidFill>
                <a:uFill>
                  <a:solidFill>
                    <a:srgbClr val="ffffff"/>
                  </a:solidFill>
                </a:uFill>
                <a:latin typeface="Calibri"/>
                <a:ea typeface="DejaVu Sans"/>
              </a:rPr>
              <a:t>LVVKA misija </a:t>
            </a:r>
            <a:r>
              <a:rPr b="0" lang="en-US" sz="2400" spc="-1" strike="noStrike">
                <a:solidFill>
                  <a:srgbClr val="4f6228"/>
                </a:solidFill>
                <a:uFill>
                  <a:solidFill>
                    <a:srgbClr val="ffffff"/>
                  </a:solidFill>
                </a:uFill>
                <a:latin typeface="Calibri"/>
                <a:ea typeface="DejaVu Sans"/>
              </a:rPr>
              <a:t>– gerinti Lietuvos visuomeninio maitinimo gastronomijos standartus, lygiuojantis į pasaulio virtuvių tendencijas.</a:t>
            </a:r>
            <a:endParaRPr b="0" lang="en-US" sz="2400" spc="-1" strike="noStrike">
              <a:solidFill>
                <a:srgbClr val="000000"/>
              </a:solidFill>
              <a:uFill>
                <a:solidFill>
                  <a:srgbClr val="ffffff"/>
                </a:solidFill>
              </a:uFill>
              <a:latin typeface="Arial"/>
            </a:endParaRPr>
          </a:p>
        </p:txBody>
      </p:sp>
      <p:sp>
        <p:nvSpPr>
          <p:cNvPr id="87" name="CustomShape 2"/>
          <p:cNvSpPr/>
          <p:nvPr/>
        </p:nvSpPr>
        <p:spPr>
          <a:xfrm>
            <a:off x="1773360" y="222120"/>
            <a:ext cx="7310520" cy="7441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pic>
        <p:nvPicPr>
          <p:cNvPr id="88" name="" descr=""/>
          <p:cNvPicPr/>
          <p:nvPr/>
        </p:nvPicPr>
        <p:blipFill>
          <a:blip r:embed="rId2"/>
          <a:stretch/>
        </p:blipFill>
        <p:spPr>
          <a:xfrm>
            <a:off x="148320" y="5291640"/>
            <a:ext cx="1848600" cy="1185840"/>
          </a:xfrm>
          <a:prstGeom prst="rect">
            <a:avLst/>
          </a:prstGeom>
          <a:ln>
            <a:noFill/>
          </a:ln>
        </p:spPr>
      </p:pic>
      <p:pic>
        <p:nvPicPr>
          <p:cNvPr id="89" name="" descr=""/>
          <p:cNvPicPr/>
          <p:nvPr/>
        </p:nvPicPr>
        <p:blipFill>
          <a:blip r:embed="rId3"/>
          <a:stretch/>
        </p:blipFill>
        <p:spPr>
          <a:xfrm>
            <a:off x="-23760" y="0"/>
            <a:ext cx="1831320" cy="2105640"/>
          </a:xfrm>
          <a:prstGeom prst="rect">
            <a:avLst/>
          </a:prstGeom>
          <a:ln>
            <a:noFill/>
          </a:ln>
        </p:spPr>
      </p:pic>
      <p:pic>
        <p:nvPicPr>
          <p:cNvPr id="90" name="" descr=""/>
          <p:cNvPicPr/>
          <p:nvPr/>
        </p:nvPicPr>
        <p:blipFill>
          <a:blip r:embed="rId4"/>
          <a:stretch/>
        </p:blipFill>
        <p:spPr>
          <a:xfrm>
            <a:off x="2043000" y="2560320"/>
            <a:ext cx="6822720" cy="3836520"/>
          </a:xfrm>
          <a:prstGeom prst="rect">
            <a:avLst/>
          </a:prstGeom>
          <a:ln>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93"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94"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95" name="CustomShape 3"/>
          <p:cNvSpPr/>
          <p:nvPr/>
        </p:nvSpPr>
        <p:spPr>
          <a:xfrm>
            <a:off x="2103120" y="792360"/>
            <a:ext cx="6657840" cy="285552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Liepos 14 d. Go Vilnius kartu su Vilniaus miesto savivaldybe pristatė „Skaniausios Vilniaus istorijos“</a:t>
            </a: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Pasitinkant sostinės 700 metų jubiliejų, istorikai Rimvydas Laužikas, Antanas Astrauskas, Aleksandras Belyj atkūrė kelias dešimtis autentiškų patiekalų.</a:t>
            </a:r>
            <a:endParaRPr b="0" lang="en-US" sz="37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Siekiant projekto tęstinumo, organizatoriai pakvietė prisijungti sostinės restoranus, šefus ir adaptuoti autentiškus patiekalus šių dienų virtuvei bei kurti naujas jų interpretacijas. Prie projekto yra prisijungę apie 15 restoranų. Receptūras galima rasti nuorodoje: https://www.700vilnius.lt/skaniausiosvilniausistorijos/</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96" name="" descr=""/>
          <p:cNvPicPr/>
          <p:nvPr/>
        </p:nvPicPr>
        <p:blipFill>
          <a:blip r:embed="rId2"/>
          <a:stretch/>
        </p:blipFill>
        <p:spPr>
          <a:xfrm>
            <a:off x="94680" y="5557680"/>
            <a:ext cx="1719360" cy="1102680"/>
          </a:xfrm>
          <a:prstGeom prst="rect">
            <a:avLst/>
          </a:prstGeom>
          <a:ln>
            <a:noFill/>
          </a:ln>
        </p:spPr>
      </p:pic>
      <p:pic>
        <p:nvPicPr>
          <p:cNvPr id="197" name="" descr=""/>
          <p:cNvPicPr/>
          <p:nvPr/>
        </p:nvPicPr>
        <p:blipFill>
          <a:blip r:embed="rId3"/>
          <a:stretch/>
        </p:blipFill>
        <p:spPr>
          <a:xfrm>
            <a:off x="0" y="67680"/>
            <a:ext cx="1832400" cy="2106720"/>
          </a:xfrm>
          <a:prstGeom prst="rect">
            <a:avLst/>
          </a:prstGeom>
          <a:ln>
            <a:noFill/>
          </a:ln>
        </p:spPr>
      </p:pic>
      <p:pic>
        <p:nvPicPr>
          <p:cNvPr id="198" name="" descr=""/>
          <p:cNvPicPr/>
          <p:nvPr/>
        </p:nvPicPr>
        <p:blipFill>
          <a:blip r:embed="rId4"/>
          <a:stretch/>
        </p:blipFill>
        <p:spPr>
          <a:xfrm>
            <a:off x="2743200" y="3749040"/>
            <a:ext cx="5030640" cy="2829960"/>
          </a:xfrm>
          <a:prstGeom prst="rect">
            <a:avLst/>
          </a:prstGeom>
          <a:ln>
            <a:noFill/>
          </a:ln>
        </p:spPr>
      </p:pic>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99" name="CustomShape 1"/>
          <p:cNvSpPr/>
          <p:nvPr/>
        </p:nvSpPr>
        <p:spPr>
          <a:xfrm>
            <a:off x="1773360" y="69480"/>
            <a:ext cx="7310520" cy="59148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00" name="CustomShape 2"/>
          <p:cNvSpPr/>
          <p:nvPr/>
        </p:nvSpPr>
        <p:spPr>
          <a:xfrm>
            <a:off x="2159280" y="2054520"/>
            <a:ext cx="6538680" cy="43884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01" name="CustomShape 3"/>
          <p:cNvSpPr/>
          <p:nvPr/>
        </p:nvSpPr>
        <p:spPr>
          <a:xfrm>
            <a:off x="1675440" y="833040"/>
            <a:ext cx="7305480" cy="4408920"/>
          </a:xfrm>
          <a:prstGeom prst="rect">
            <a:avLst/>
          </a:prstGeom>
          <a:noFill/>
          <a:ln>
            <a:noFill/>
          </a:ln>
        </p:spPr>
        <p:style>
          <a:lnRef idx="0"/>
          <a:fillRef idx="0"/>
          <a:effectRef idx="0"/>
          <a:fontRef idx="minor"/>
        </p:style>
        <p:txBody>
          <a:bodyPr lIns="90000" rIns="90000" tIns="45000" bIns="45000" anchor="ctr"/>
          <a:p>
            <a:pPr>
              <a:lnSpc>
                <a:spcPct val="100000"/>
              </a:lnSpc>
            </a:pPr>
            <a:r>
              <a:rPr b="1" lang="en-US" sz="2400" spc="-1" strike="noStrike">
                <a:solidFill>
                  <a:srgbClr val="4f6228"/>
                </a:solidFill>
                <a:uFill>
                  <a:solidFill>
                    <a:srgbClr val="ffffff"/>
                  </a:solidFill>
                </a:uFill>
                <a:latin typeface="Calibri"/>
                <a:ea typeface="DejaVu Sans"/>
              </a:rPr>
              <a:t>Šefų virtuvės pristatymas ir gastronomijos renginiai, gastroturizmo vystymas.</a:t>
            </a:r>
            <a:endParaRPr b="0" lang="en-US" sz="2400" spc="-1" strike="noStrike">
              <a:solidFill>
                <a:srgbClr val="000000"/>
              </a:solidFill>
              <a:uFill>
                <a:solidFill>
                  <a:srgbClr val="ffffff"/>
                </a:solidFill>
              </a:uFill>
              <a:latin typeface="Arial"/>
            </a:endParaRPr>
          </a:p>
          <a:p>
            <a:pPr algn="just">
              <a:lnSpc>
                <a:spcPct val="100000"/>
              </a:lnSpc>
            </a:pPr>
            <a:r>
              <a:rPr b="0" lang="en-US" sz="2000" spc="-1" strike="noStrike">
                <a:solidFill>
                  <a:srgbClr val="4f6228"/>
                </a:solidFill>
                <a:uFill>
                  <a:solidFill>
                    <a:srgbClr val="ffffff"/>
                  </a:solidFill>
                </a:uFill>
                <a:latin typeface="Calibri"/>
                <a:ea typeface="DejaVu Sans"/>
              </a:rPr>
              <a:t>Gegužės 24 – 30 d. 9-oji Lietuvos gastronomijos savaitė.</a:t>
            </a:r>
            <a:endParaRPr b="0" lang="en-US" sz="2000" spc="-1" strike="noStrike">
              <a:solidFill>
                <a:srgbClr val="000000"/>
              </a:solidFill>
              <a:uFill>
                <a:solidFill>
                  <a:srgbClr val="ffffff"/>
                </a:solidFill>
              </a:uFill>
              <a:latin typeface="Arial"/>
            </a:endParaRPr>
          </a:p>
          <a:p>
            <a:pPr algn="just">
              <a:lnSpc>
                <a:spcPct val="100000"/>
              </a:lnSpc>
            </a:pPr>
            <a:r>
              <a:rPr b="0" lang="en-US" sz="2000" spc="-1" strike="noStrike">
                <a:solidFill>
                  <a:srgbClr val="4f6228"/>
                </a:solidFill>
                <a:uFill>
                  <a:solidFill>
                    <a:srgbClr val="ffffff"/>
                  </a:solidFill>
                </a:uFill>
                <a:latin typeface="Calibri"/>
                <a:ea typeface="DejaVu Sans"/>
              </a:rPr>
              <a:t>Lapkričio 8 – 14 d. 10-oji Lietuvos gastronomijos savaitė, kurios metu restoranai atvėrė duris visiems, norintiems pažinti aukštesnę maisto kultūrą, restoranų šefų meistrystę, vietinės virtuvės ypatumus.</a:t>
            </a:r>
            <a:endParaRPr b="0" lang="en-US" sz="2000" spc="-1" strike="noStrike">
              <a:solidFill>
                <a:srgbClr val="000000"/>
              </a:solidFill>
              <a:uFill>
                <a:solidFill>
                  <a:srgbClr val="ffffff"/>
                </a:solidFill>
              </a:uFill>
              <a:latin typeface="Arial"/>
            </a:endParaRPr>
          </a:p>
          <a:p>
            <a:pPr algn="just">
              <a:lnSpc>
                <a:spcPct val="100000"/>
              </a:lnSpc>
            </a:pPr>
            <a:r>
              <a:rPr b="0" lang="en-US" sz="2000" spc="-1" strike="noStrike">
                <a:solidFill>
                  <a:srgbClr val="4f6228"/>
                </a:solidFill>
                <a:uFill>
                  <a:solidFill>
                    <a:srgbClr val="ffffff"/>
                  </a:solidFill>
                </a:uFill>
                <a:latin typeface="Calibri"/>
                <a:ea typeface="DejaVu Sans"/>
              </a:rPr>
              <a:t>Dalyviai: 49 restoranai iš visos Lietuvos.</a:t>
            </a:r>
            <a:endParaRPr b="0" lang="en-US" sz="2000" spc="-1" strike="noStrike">
              <a:solidFill>
                <a:srgbClr val="000000"/>
              </a:solidFill>
              <a:uFill>
                <a:solidFill>
                  <a:srgbClr val="ffffff"/>
                </a:solidFill>
              </a:uFill>
              <a:latin typeface="Arial"/>
            </a:endParaRPr>
          </a:p>
          <a:p>
            <a:pPr>
              <a:lnSpc>
                <a:spcPct val="100000"/>
              </a:lnSpc>
            </a:pPr>
            <a:r>
              <a:rPr b="0" lang="en-US" sz="1800" spc="-1" strike="noStrike">
                <a:solidFill>
                  <a:srgbClr val="4f6228"/>
                </a:solidFill>
                <a:uFill>
                  <a:solidFill>
                    <a:srgbClr val="ffffff"/>
                  </a:solidFill>
                </a:uFill>
                <a:latin typeface="Calibri"/>
                <a:ea typeface="DejaVu Sans"/>
              </a:rPr>
              <a:t>Organizatoriai: Lietuvos viešbučių ir restoranų asociacija, Lietuvos vyriausiųjų virėjų ir konditerių asociacija.</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4f6228"/>
                </a:solidFill>
                <a:uFill>
                  <a:solidFill>
                    <a:srgbClr val="ffffff"/>
                  </a:solidFill>
                </a:uFill>
                <a:latin typeface="Calibri"/>
                <a:ea typeface="DejaVu Sans"/>
              </a:rPr>
              <a:t>Pagrindinis rėmėjas „Santa Maria“. Partneriai: žurnalas „Geras skonis“, </a:t>
            </a:r>
            <a:r>
              <a:rPr b="0" lang="en-US" sz="1800" spc="-1" strike="noStrike" u="sng">
                <a:solidFill>
                  <a:srgbClr val="0000ff"/>
                </a:solidFill>
                <a:uFill>
                  <a:solidFill>
                    <a:srgbClr val="ffffff"/>
                  </a:solidFill>
                </a:uFill>
                <a:latin typeface="Calibri"/>
                <a:ea typeface="DejaVu Sans"/>
                <a:hlinkClick r:id="rId2"/>
              </a:rPr>
              <a:t>www.skonis.lt</a:t>
            </a:r>
            <a:r>
              <a:rPr b="0" lang="en-US" sz="1800" spc="-1" strike="noStrike">
                <a:solidFill>
                  <a:srgbClr val="4f6228"/>
                </a:solidFill>
                <a:uFill>
                  <a:solidFill>
                    <a:srgbClr val="ffffff"/>
                  </a:solidFill>
                </a:uFill>
                <a:latin typeface="Calibri"/>
                <a:ea typeface="DejaVu Sans"/>
              </a:rPr>
              <a:t>, „Keliauk Lietuvoje“, LRT, Vilniaus miesto savivaldybė, Kauno miesto savivaldybė, „Litexpo“. </a:t>
            </a:r>
            <a:endParaRPr b="0"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4f6228"/>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02" name="" descr=""/>
          <p:cNvPicPr/>
          <p:nvPr/>
        </p:nvPicPr>
        <p:blipFill>
          <a:blip r:embed="rId3"/>
          <a:stretch/>
        </p:blipFill>
        <p:spPr>
          <a:xfrm>
            <a:off x="244800" y="5525640"/>
            <a:ext cx="1784160" cy="1144440"/>
          </a:xfrm>
          <a:prstGeom prst="rect">
            <a:avLst/>
          </a:prstGeom>
          <a:ln>
            <a:noFill/>
          </a:ln>
        </p:spPr>
      </p:pic>
      <p:pic>
        <p:nvPicPr>
          <p:cNvPr id="203" name="" descr=""/>
          <p:cNvPicPr/>
          <p:nvPr/>
        </p:nvPicPr>
        <p:blipFill>
          <a:blip r:embed="rId4"/>
          <a:stretch/>
        </p:blipFill>
        <p:spPr>
          <a:xfrm>
            <a:off x="-91440" y="-108360"/>
            <a:ext cx="1831320" cy="2105640"/>
          </a:xfrm>
          <a:prstGeom prst="rect">
            <a:avLst/>
          </a:prstGeom>
          <a:ln>
            <a:noFill/>
          </a:ln>
        </p:spPr>
      </p:pic>
      <p:pic>
        <p:nvPicPr>
          <p:cNvPr id="204" name="" descr=""/>
          <p:cNvPicPr/>
          <p:nvPr/>
        </p:nvPicPr>
        <p:blipFill>
          <a:blip r:embed="rId5"/>
          <a:stretch/>
        </p:blipFill>
        <p:spPr>
          <a:xfrm>
            <a:off x="3474720" y="4663440"/>
            <a:ext cx="3259800" cy="1915200"/>
          </a:xfrm>
          <a:prstGeom prst="rect">
            <a:avLst/>
          </a:prstGeom>
          <a:ln>
            <a:noFill/>
          </a:ln>
        </p:spPr>
      </p:pic>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05" name="CustomShape 1"/>
          <p:cNvSpPr/>
          <p:nvPr/>
        </p:nvSpPr>
        <p:spPr>
          <a:xfrm>
            <a:off x="1773360" y="69480"/>
            <a:ext cx="7310520" cy="59148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06" name="CustomShape 2"/>
          <p:cNvSpPr/>
          <p:nvPr/>
        </p:nvSpPr>
        <p:spPr>
          <a:xfrm>
            <a:off x="2159280" y="2054520"/>
            <a:ext cx="6538680" cy="43884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07" name="CustomShape 3"/>
          <p:cNvSpPr/>
          <p:nvPr/>
        </p:nvSpPr>
        <p:spPr>
          <a:xfrm>
            <a:off x="2103120" y="822960"/>
            <a:ext cx="6482520" cy="3465000"/>
          </a:xfrm>
          <a:prstGeom prst="rect">
            <a:avLst/>
          </a:prstGeom>
          <a:noFill/>
          <a:ln>
            <a:noFill/>
          </a:ln>
        </p:spPr>
        <p:style>
          <a:lnRef idx="0"/>
          <a:fillRef idx="0"/>
          <a:effectRef idx="0"/>
          <a:fontRef idx="minor"/>
        </p:style>
        <p:txBody>
          <a:bodyPr lIns="90000" rIns="90000" tIns="45000" bIns="45000" anchor="ctr">
            <a:normAutofit/>
          </a:bodyPr>
          <a:p>
            <a:pPr algn="just">
              <a:lnSpc>
                <a:spcPct val="100000"/>
              </a:lnSpc>
            </a:pPr>
            <a:endParaRPr b="0" lang="en-US" sz="1800" spc="-1" strike="noStrike">
              <a:solidFill>
                <a:srgbClr val="000000"/>
              </a:solidFill>
              <a:uFill>
                <a:solidFill>
                  <a:srgbClr val="ffffff"/>
                </a:solidFill>
              </a:uFill>
              <a:latin typeface="Arial"/>
            </a:endParaRPr>
          </a:p>
          <a:p>
            <a:pPr algn="just">
              <a:lnSpc>
                <a:spcPct val="100000"/>
              </a:lnSpc>
            </a:pPr>
            <a:r>
              <a:rPr b="1" lang="en-US" sz="5500" spc="-1" strike="noStrike">
                <a:solidFill>
                  <a:srgbClr val="4f6228"/>
                </a:solidFill>
                <a:uFill>
                  <a:solidFill>
                    <a:srgbClr val="ffffff"/>
                  </a:solidFill>
                </a:uFill>
                <a:latin typeface="Calibri"/>
                <a:ea typeface="Times New Roman"/>
              </a:rPr>
              <a:t>DALYVAVIMAS TEISĖS AKTŲ PAKEITIMUOSE.</a:t>
            </a:r>
            <a:endParaRPr b="0" lang="en-US" sz="5500" spc="-1" strike="noStrike">
              <a:solidFill>
                <a:srgbClr val="000000"/>
              </a:solidFill>
              <a:uFill>
                <a:solidFill>
                  <a:srgbClr val="ffffff"/>
                </a:solidFill>
              </a:uFill>
              <a:latin typeface="Arial"/>
            </a:endParaRPr>
          </a:p>
          <a:p>
            <a:pPr algn="just">
              <a:lnSpc>
                <a:spcPct val="100000"/>
              </a:lnSpc>
            </a:pPr>
            <a:r>
              <a:rPr b="1" lang="en-US" sz="5500" spc="-1" strike="noStrike">
                <a:solidFill>
                  <a:srgbClr val="4f6228"/>
                </a:solidFill>
                <a:uFill>
                  <a:solidFill>
                    <a:srgbClr val="ffffff"/>
                  </a:solidFill>
                </a:uFill>
                <a:latin typeface="Calibri"/>
                <a:ea typeface="Times New Roman"/>
              </a:rPr>
              <a:t>Nuo liepos 1 dienos lengvatinis 9 proc. pridėtinės vertės mokestis (PVM) bus taikomas. Pagal priimtą PVM įstatymo pataisą, iki 2022 m. gruodžio 31 dienos PVM lengvata galės naudotis restoranai, kavinės ir panašios maitinimo įstaigos teikiamoms maitinimo paslaugoms ir išsinešimui teikiamam maistui. Už ilgametį darbą dėl lengvatų taikymo dėkojame Lietuvos viešbučių ir restoranų asociacijai!</a:t>
            </a:r>
            <a:endParaRPr b="0" lang="en-US" sz="5500" spc="-1" strike="noStrike">
              <a:solidFill>
                <a:srgbClr val="000000"/>
              </a:solidFill>
              <a:uFill>
                <a:solidFill>
                  <a:srgbClr val="ffffff"/>
                </a:solidFill>
              </a:uFill>
              <a:latin typeface="Arial"/>
            </a:endParaRPr>
          </a:p>
          <a:p>
            <a:pPr>
              <a:lnSpc>
                <a:spcPct val="100000"/>
              </a:lnSpc>
            </a:pPr>
            <a:endParaRPr b="0" lang="en-US" sz="5500" spc="-1" strike="noStrike">
              <a:solidFill>
                <a:srgbClr val="000000"/>
              </a:solidFill>
              <a:uFill>
                <a:solidFill>
                  <a:srgbClr val="ffffff"/>
                </a:solidFill>
              </a:uFill>
              <a:latin typeface="Arial"/>
            </a:endParaRPr>
          </a:p>
          <a:p>
            <a:pPr>
              <a:lnSpc>
                <a:spcPct val="100000"/>
              </a:lnSpc>
            </a:pPr>
            <a:endParaRPr b="0" lang="en-US" sz="5500" spc="-1" strike="noStrike">
              <a:solidFill>
                <a:srgbClr val="000000"/>
              </a:solidFill>
              <a:uFill>
                <a:solidFill>
                  <a:srgbClr val="ffffff"/>
                </a:solidFill>
              </a:uFill>
              <a:latin typeface="Arial"/>
            </a:endParaRPr>
          </a:p>
        </p:txBody>
      </p:sp>
      <p:pic>
        <p:nvPicPr>
          <p:cNvPr id="208" name="" descr=""/>
          <p:cNvPicPr/>
          <p:nvPr/>
        </p:nvPicPr>
        <p:blipFill>
          <a:blip r:embed="rId2"/>
          <a:stretch/>
        </p:blipFill>
        <p:spPr>
          <a:xfrm>
            <a:off x="-23760" y="0"/>
            <a:ext cx="1831320" cy="2105640"/>
          </a:xfrm>
          <a:prstGeom prst="rect">
            <a:avLst/>
          </a:prstGeom>
          <a:ln>
            <a:noFill/>
          </a:ln>
        </p:spPr>
      </p:pic>
      <p:pic>
        <p:nvPicPr>
          <p:cNvPr id="209" name="" descr=""/>
          <p:cNvPicPr/>
          <p:nvPr/>
        </p:nvPicPr>
        <p:blipFill>
          <a:blip r:embed="rId3"/>
          <a:stretch/>
        </p:blipFill>
        <p:spPr>
          <a:xfrm>
            <a:off x="158040" y="5577840"/>
            <a:ext cx="1848600" cy="1185840"/>
          </a:xfrm>
          <a:prstGeom prst="rect">
            <a:avLst/>
          </a:prstGeom>
          <a:ln>
            <a:noFill/>
          </a:ln>
        </p:spPr>
      </p:pic>
      <p:pic>
        <p:nvPicPr>
          <p:cNvPr id="210" name="" descr=""/>
          <p:cNvPicPr/>
          <p:nvPr/>
        </p:nvPicPr>
        <p:blipFill>
          <a:blip r:embed="rId4"/>
          <a:stretch/>
        </p:blipFill>
        <p:spPr>
          <a:xfrm>
            <a:off x="158040" y="4112640"/>
            <a:ext cx="2280960" cy="1460160"/>
          </a:xfrm>
          <a:prstGeom prst="rect">
            <a:avLst/>
          </a:prstGeom>
          <a:ln>
            <a:noFill/>
          </a:ln>
        </p:spPr>
      </p:pic>
      <p:pic>
        <p:nvPicPr>
          <p:cNvPr id="211" name="" descr=""/>
          <p:cNvPicPr/>
          <p:nvPr/>
        </p:nvPicPr>
        <p:blipFill>
          <a:blip r:embed="rId5"/>
          <a:stretch/>
        </p:blipFill>
        <p:spPr>
          <a:xfrm>
            <a:off x="3474720" y="4303440"/>
            <a:ext cx="4109760" cy="2366640"/>
          </a:xfrm>
          <a:prstGeom prst="rect">
            <a:avLst/>
          </a:prstGeom>
          <a:ln>
            <a:noFill/>
          </a:ln>
        </p:spPr>
      </p:pic>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12"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13"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14" name="CustomShape 3"/>
          <p:cNvSpPr/>
          <p:nvPr/>
        </p:nvSpPr>
        <p:spPr>
          <a:xfrm>
            <a:off x="1773360" y="1138320"/>
            <a:ext cx="7205400" cy="364320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4f6228"/>
                </a:solidFill>
                <a:uFill>
                  <a:solidFill>
                    <a:srgbClr val="ffffff"/>
                  </a:solidFill>
                </a:uFill>
                <a:latin typeface="Calibri"/>
                <a:ea typeface="DejaVu Sans"/>
              </a:rPr>
              <a:t>Žiniasklaidos pranešimų sklaida informaciniuose portaluose: delfi.lt, 15min.lt, lrt.lt, lrytas.lt,  govilnius.lt, lnk.lt, meniu.lt, skonis.lt, lietuva.lt, welovelithuania.com ir kt.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-Profesiniai meistriškumo kursai ~10 vnt. (~50 tūkst.)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-Prezentacijos ~10 vnt. (~40 tūkst.)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-Lietuvos gastronomijos savaitė ~20 vnt. (~200 tūkst.)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-Iniciatyva “Sveikas vaikas – sveika ateitis” ~20 tūkst.</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-Go Vilnius, kiti pranešimai </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 </a:t>
            </a:r>
            <a:r>
              <a:rPr b="1" lang="en-US" sz="2400" spc="-1" strike="noStrike">
                <a:solidFill>
                  <a:srgbClr val="4f6228"/>
                </a:solidFill>
                <a:uFill>
                  <a:solidFill>
                    <a:srgbClr val="ffffff"/>
                  </a:solidFill>
                </a:uFill>
                <a:latin typeface="Calibri"/>
                <a:ea typeface="DejaVu Sans"/>
              </a:rPr>
              <a:t>Receptai įkelti </a:t>
            </a:r>
            <a:r>
              <a:rPr b="1" lang="en-US" sz="2400" spc="-1" strike="noStrike" u="sng">
                <a:solidFill>
                  <a:srgbClr val="0000ff"/>
                </a:solidFill>
                <a:uFill>
                  <a:solidFill>
                    <a:srgbClr val="ffffff"/>
                  </a:solidFill>
                </a:uFill>
                <a:latin typeface="Calibri"/>
                <a:ea typeface="DejaVu Sans"/>
                <a:hlinkClick r:id="rId2"/>
              </a:rPr>
              <a:t>http://lvvk.lt/lt/sefu-receptai</a:t>
            </a:r>
            <a:r>
              <a:rPr b="1" lang="en-US" sz="2400" spc="-1" strike="noStrike">
                <a:solidFill>
                  <a:srgbClr val="4f6228"/>
                </a:solidFill>
                <a:uFill>
                  <a:solidFill>
                    <a:srgbClr val="ffffff"/>
                  </a:solidFill>
                </a:uFill>
                <a:latin typeface="Calibri"/>
                <a:ea typeface="DejaVu Sans"/>
              </a:rPr>
              <a:t> </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15" name="" descr=""/>
          <p:cNvPicPr/>
          <p:nvPr/>
        </p:nvPicPr>
        <p:blipFill>
          <a:blip r:embed="rId3"/>
          <a:stretch/>
        </p:blipFill>
        <p:spPr>
          <a:xfrm>
            <a:off x="100080" y="5669280"/>
            <a:ext cx="1624320" cy="1041840"/>
          </a:xfrm>
          <a:prstGeom prst="rect">
            <a:avLst/>
          </a:prstGeom>
          <a:ln>
            <a:noFill/>
          </a:ln>
        </p:spPr>
      </p:pic>
      <p:pic>
        <p:nvPicPr>
          <p:cNvPr id="216" name="" descr=""/>
          <p:cNvPicPr/>
          <p:nvPr/>
        </p:nvPicPr>
        <p:blipFill>
          <a:blip r:embed="rId4"/>
          <a:stretch/>
        </p:blipFill>
        <p:spPr>
          <a:xfrm>
            <a:off x="0" y="67680"/>
            <a:ext cx="1832400" cy="2106720"/>
          </a:xfrm>
          <a:prstGeom prst="rect">
            <a:avLst/>
          </a:prstGeom>
          <a:ln>
            <a:noFill/>
          </a:ln>
        </p:spPr>
      </p:pic>
      <p:pic>
        <p:nvPicPr>
          <p:cNvPr id="217" name="" descr=""/>
          <p:cNvPicPr/>
          <p:nvPr/>
        </p:nvPicPr>
        <p:blipFill>
          <a:blip r:embed="rId5"/>
          <a:stretch/>
        </p:blipFill>
        <p:spPr>
          <a:xfrm>
            <a:off x="3291840" y="4786560"/>
            <a:ext cx="3378240" cy="1909080"/>
          </a:xfrm>
          <a:prstGeom prst="rect">
            <a:avLst/>
          </a:prstGeom>
          <a:ln>
            <a:noFill/>
          </a:ln>
        </p:spPr>
      </p:pic>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18"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19"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20" name="CustomShape 3"/>
          <p:cNvSpPr/>
          <p:nvPr/>
        </p:nvSpPr>
        <p:spPr>
          <a:xfrm>
            <a:off x="1737360" y="1138320"/>
            <a:ext cx="7205400" cy="3643200"/>
          </a:xfrm>
          <a:prstGeom prst="rect">
            <a:avLst/>
          </a:prstGeom>
          <a:noFill/>
          <a:ln>
            <a:noFill/>
          </a:ln>
        </p:spPr>
        <p:style>
          <a:lnRef idx="0"/>
          <a:fillRef idx="0"/>
          <a:effectRef idx="0"/>
          <a:fontRef idx="minor"/>
        </p:style>
        <p:txBody>
          <a:bodyPr lIns="90000" rIns="90000" tIns="45000" bIns="45000" anchor="ct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2800" spc="-1" strike="noStrike">
                <a:solidFill>
                  <a:srgbClr val="4f6228"/>
                </a:solidFill>
                <a:uFill>
                  <a:solidFill>
                    <a:srgbClr val="ffffff"/>
                  </a:solidFill>
                </a:uFill>
                <a:latin typeface="Calibri"/>
                <a:ea typeface="DejaVu Sans"/>
              </a:rPr>
              <a:t>LVVKA vienija 102</a:t>
            </a:r>
            <a:r>
              <a:rPr b="0" lang="en-US" sz="2800" spc="-1" strike="noStrike" u="sng">
                <a:solidFill>
                  <a:srgbClr val="4f6228"/>
                </a:solidFill>
                <a:uFill>
                  <a:solidFill>
                    <a:srgbClr val="ffffff"/>
                  </a:solidFill>
                </a:uFill>
                <a:latin typeface="Calibri"/>
                <a:ea typeface="DejaVu Sans"/>
              </a:rPr>
              <a:t> narius</a:t>
            </a:r>
            <a:r>
              <a:rPr b="0" lang="en-US" sz="2800" spc="-1" strike="noStrike">
                <a:solidFill>
                  <a:srgbClr val="4f6228"/>
                </a:solidFill>
                <a:uFill>
                  <a:solidFill>
                    <a:srgbClr val="ffffff"/>
                  </a:solidFill>
                </a:uFill>
                <a:latin typeface="Calibri"/>
                <a:ea typeface="DejaVu Sans"/>
              </a:rPr>
              <a:t>.</a:t>
            </a:r>
            <a:endParaRPr b="0" lang="en-US" sz="28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2019 m. + 7 nariai,</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2020 m. + 7 nariai (3 perėjo iš kandidatų)</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2021 m. + 9 nariai (4 perėjo iš kandidatų) </a:t>
            </a:r>
            <a:endParaRPr b="0" lang="en-US" sz="2400" spc="-1" strike="noStrike">
              <a:solidFill>
                <a:srgbClr val="000000"/>
              </a:solidFill>
              <a:uFill>
                <a:solidFill>
                  <a:srgbClr val="ffffff"/>
                </a:solidFill>
              </a:uFill>
              <a:latin typeface="Arial"/>
            </a:endParaRPr>
          </a:p>
          <a:p>
            <a:pPr>
              <a:lnSpc>
                <a:spcPct val="100000"/>
              </a:lnSpc>
            </a:pPr>
            <a:r>
              <a:rPr b="0" lang="en-US" sz="2800" spc="-1" strike="noStrike">
                <a:solidFill>
                  <a:srgbClr val="4f6228"/>
                </a:solidFill>
                <a:uFill>
                  <a:solidFill>
                    <a:srgbClr val="ffffff"/>
                  </a:solidFill>
                </a:uFill>
                <a:latin typeface="Calibri"/>
                <a:ea typeface="DejaVu Sans"/>
              </a:rPr>
              <a:t>LVVKA jungia 13</a:t>
            </a:r>
            <a:r>
              <a:rPr b="0" lang="en-US" sz="2800" spc="-1" strike="noStrike" u="sng">
                <a:solidFill>
                  <a:srgbClr val="4f6228"/>
                </a:solidFill>
                <a:uFill>
                  <a:solidFill>
                    <a:srgbClr val="ffffff"/>
                  </a:solidFill>
                </a:uFill>
                <a:latin typeface="Calibri"/>
                <a:ea typeface="DejaVu Sans"/>
              </a:rPr>
              <a:t> kandidatų</a:t>
            </a:r>
            <a:r>
              <a:rPr b="0" lang="en-US" sz="2800" spc="-1" strike="noStrike">
                <a:solidFill>
                  <a:srgbClr val="4f6228"/>
                </a:solidFill>
                <a:uFill>
                  <a:solidFill>
                    <a:srgbClr val="ffffff"/>
                  </a:solidFill>
                </a:uFill>
                <a:latin typeface="Calibri"/>
                <a:ea typeface="DejaVu Sans"/>
              </a:rPr>
              <a:t>:</a:t>
            </a:r>
            <a:r>
              <a:rPr b="0" lang="en-US" sz="2400" spc="-1" strike="noStrike">
                <a:solidFill>
                  <a:srgbClr val="4f6228"/>
                </a:solidFill>
                <a:uFill>
                  <a:solidFill>
                    <a:srgbClr val="ffffff"/>
                  </a:solidFill>
                </a:uFill>
                <a:latin typeface="Calibri"/>
                <a:ea typeface="DejaVu Sans"/>
              </a:rPr>
              <a:t> </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2019 m. + 7 kandidatai,</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2020 m. + 3 kandidatai.</a:t>
            </a:r>
            <a:endParaRPr b="0" lang="en-US" sz="2400" spc="-1" strike="noStrike">
              <a:solidFill>
                <a:srgbClr val="000000"/>
              </a:solidFill>
              <a:uFill>
                <a:solidFill>
                  <a:srgbClr val="ffffff"/>
                </a:solidFill>
              </a:uFill>
              <a:latin typeface="Arial"/>
            </a:endParaRPr>
          </a:p>
          <a:p>
            <a:pPr>
              <a:lnSpc>
                <a:spcPct val="100000"/>
              </a:lnSpc>
            </a:pPr>
            <a:r>
              <a:rPr b="0" lang="en-US" sz="2400" spc="-1" strike="noStrike">
                <a:solidFill>
                  <a:srgbClr val="4f6228"/>
                </a:solidFill>
                <a:uFill>
                  <a:solidFill>
                    <a:srgbClr val="ffffff"/>
                  </a:solidFill>
                </a:uFill>
                <a:latin typeface="Calibri"/>
                <a:ea typeface="DejaVu Sans"/>
              </a:rPr>
              <a:t>Narystę sustabdė: 2021 m. 3 nariai ir 3 kandidatai (keitė sektorių).</a:t>
            </a: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endParaRPr b="0" lang="en-US" sz="24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21" name="" descr=""/>
          <p:cNvPicPr/>
          <p:nvPr/>
        </p:nvPicPr>
        <p:blipFill>
          <a:blip r:embed="rId2"/>
          <a:stretch/>
        </p:blipFill>
        <p:spPr>
          <a:xfrm>
            <a:off x="191520" y="5475240"/>
            <a:ext cx="1849680" cy="1186920"/>
          </a:xfrm>
          <a:prstGeom prst="rect">
            <a:avLst/>
          </a:prstGeom>
          <a:ln>
            <a:noFill/>
          </a:ln>
        </p:spPr>
      </p:pic>
      <p:pic>
        <p:nvPicPr>
          <p:cNvPr id="222" name="" descr=""/>
          <p:cNvPicPr/>
          <p:nvPr/>
        </p:nvPicPr>
        <p:blipFill>
          <a:blip r:embed="rId3"/>
          <a:stretch/>
        </p:blipFill>
        <p:spPr>
          <a:xfrm>
            <a:off x="0" y="67680"/>
            <a:ext cx="1832400" cy="2106720"/>
          </a:xfrm>
          <a:prstGeom prst="rect">
            <a:avLst/>
          </a:prstGeom>
          <a:ln>
            <a:noFill/>
          </a:ln>
        </p:spPr>
      </p:pic>
      <p:pic>
        <p:nvPicPr>
          <p:cNvPr id="223" name="" descr=""/>
          <p:cNvPicPr/>
          <p:nvPr/>
        </p:nvPicPr>
        <p:blipFill>
          <a:blip r:embed="rId4"/>
          <a:stretch/>
        </p:blipFill>
        <p:spPr>
          <a:xfrm>
            <a:off x="2873520" y="4023360"/>
            <a:ext cx="3979800" cy="2647080"/>
          </a:xfrm>
          <a:prstGeom prst="rect">
            <a:avLst/>
          </a:prstGeom>
          <a:ln>
            <a:noFill/>
          </a:ln>
        </p:spPr>
      </p:pic>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24"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25"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26" name="CustomShape 3"/>
          <p:cNvSpPr/>
          <p:nvPr/>
        </p:nvSpPr>
        <p:spPr>
          <a:xfrm>
            <a:off x="1773360" y="680400"/>
            <a:ext cx="7205400" cy="14284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2800" spc="-1" strike="noStrike">
                <a:solidFill>
                  <a:srgbClr val="4f6228"/>
                </a:solidFill>
                <a:uFill>
                  <a:solidFill>
                    <a:srgbClr val="ffffff"/>
                  </a:solidFill>
                </a:uFill>
                <a:latin typeface="Calibri"/>
                <a:ea typeface="DejaVu Sans"/>
              </a:rPr>
              <a:t>	</a:t>
            </a:r>
            <a:r>
              <a:rPr b="0" lang="en-US" sz="2800" spc="-1" strike="noStrike">
                <a:solidFill>
                  <a:srgbClr val="4f6228"/>
                </a:solidFill>
                <a:uFill>
                  <a:solidFill>
                    <a:srgbClr val="ffffff"/>
                  </a:solidFill>
                </a:uFill>
                <a:latin typeface="Calibri"/>
                <a:ea typeface="DejaVu Sans"/>
              </a:rPr>
              <a:t>2021 m. LVVKA metiniai rėmėjai</a:t>
            </a:r>
            <a:endParaRPr b="0" lang="en-US" sz="2800" spc="-1" strike="noStrike">
              <a:solidFill>
                <a:srgbClr val="000000"/>
              </a:solidFill>
              <a:uFill>
                <a:solidFill>
                  <a:srgbClr val="ffffff"/>
                </a:solidFill>
              </a:uFill>
              <a:latin typeface="Arial"/>
            </a:endParaRPr>
          </a:p>
          <a:p>
            <a:pPr>
              <a:lnSpc>
                <a:spcPct val="100000"/>
              </a:lnSpc>
            </a:pPr>
            <a:endParaRPr b="0" lang="en-US" sz="28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27" name="Picture 5" descr=""/>
          <p:cNvPicPr/>
          <p:nvPr/>
        </p:nvPicPr>
        <p:blipFill>
          <a:blip r:embed="rId2"/>
          <a:stretch/>
        </p:blipFill>
        <p:spPr>
          <a:xfrm>
            <a:off x="5699520" y="1828800"/>
            <a:ext cx="2885040" cy="537840"/>
          </a:xfrm>
          <a:prstGeom prst="rect">
            <a:avLst/>
          </a:prstGeom>
          <a:ln>
            <a:noFill/>
          </a:ln>
        </p:spPr>
      </p:pic>
      <p:pic>
        <p:nvPicPr>
          <p:cNvPr id="228" name="Picture 3" descr=""/>
          <p:cNvPicPr/>
          <p:nvPr/>
        </p:nvPicPr>
        <p:blipFill>
          <a:blip r:embed="rId3"/>
          <a:stretch/>
        </p:blipFill>
        <p:spPr>
          <a:xfrm>
            <a:off x="2468880" y="1652760"/>
            <a:ext cx="2680560" cy="995040"/>
          </a:xfrm>
          <a:prstGeom prst="rect">
            <a:avLst/>
          </a:prstGeom>
          <a:ln>
            <a:noFill/>
          </a:ln>
        </p:spPr>
      </p:pic>
      <p:pic>
        <p:nvPicPr>
          <p:cNvPr id="229" name="Picture 2" descr=""/>
          <p:cNvPicPr/>
          <p:nvPr/>
        </p:nvPicPr>
        <p:blipFill>
          <a:blip r:embed="rId4"/>
          <a:stretch/>
        </p:blipFill>
        <p:spPr>
          <a:xfrm>
            <a:off x="1828800" y="4353120"/>
            <a:ext cx="3397320" cy="672120"/>
          </a:xfrm>
          <a:prstGeom prst="rect">
            <a:avLst/>
          </a:prstGeom>
          <a:ln>
            <a:noFill/>
          </a:ln>
        </p:spPr>
      </p:pic>
      <p:pic>
        <p:nvPicPr>
          <p:cNvPr id="230" name="" descr=""/>
          <p:cNvPicPr/>
          <p:nvPr/>
        </p:nvPicPr>
        <p:blipFill>
          <a:blip r:embed="rId5"/>
          <a:stretch/>
        </p:blipFill>
        <p:spPr>
          <a:xfrm>
            <a:off x="0" y="67680"/>
            <a:ext cx="1832400" cy="2106720"/>
          </a:xfrm>
          <a:prstGeom prst="rect">
            <a:avLst/>
          </a:prstGeom>
          <a:ln>
            <a:noFill/>
          </a:ln>
        </p:spPr>
      </p:pic>
      <p:pic>
        <p:nvPicPr>
          <p:cNvPr id="231" name="" descr=""/>
          <p:cNvPicPr/>
          <p:nvPr/>
        </p:nvPicPr>
        <p:blipFill>
          <a:blip r:embed="rId6"/>
          <a:stretch/>
        </p:blipFill>
        <p:spPr>
          <a:xfrm>
            <a:off x="5253840" y="3003120"/>
            <a:ext cx="1783080" cy="1382040"/>
          </a:xfrm>
          <a:prstGeom prst="rect">
            <a:avLst/>
          </a:prstGeom>
          <a:ln>
            <a:noFill/>
          </a:ln>
        </p:spPr>
      </p:pic>
      <p:pic>
        <p:nvPicPr>
          <p:cNvPr id="232" name="Picture 2" descr=""/>
          <p:cNvPicPr/>
          <p:nvPr/>
        </p:nvPicPr>
        <p:blipFill>
          <a:blip r:embed="rId7"/>
          <a:stretch/>
        </p:blipFill>
        <p:spPr>
          <a:xfrm>
            <a:off x="2103120" y="2834640"/>
            <a:ext cx="2861640" cy="1184760"/>
          </a:xfrm>
          <a:prstGeom prst="rect">
            <a:avLst/>
          </a:prstGeom>
          <a:ln>
            <a:noFill/>
          </a:ln>
        </p:spPr>
      </p:pic>
      <p:pic>
        <p:nvPicPr>
          <p:cNvPr id="233" name="" descr=""/>
          <p:cNvPicPr/>
          <p:nvPr/>
        </p:nvPicPr>
        <p:blipFill>
          <a:blip r:embed="rId8"/>
          <a:stretch/>
        </p:blipFill>
        <p:spPr>
          <a:xfrm>
            <a:off x="7207560" y="2651760"/>
            <a:ext cx="1566720" cy="2534760"/>
          </a:xfrm>
          <a:prstGeom prst="rect">
            <a:avLst/>
          </a:prstGeom>
          <a:ln>
            <a:noFill/>
          </a:ln>
        </p:spPr>
      </p:pic>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34"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35"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36" name="CustomShape 3"/>
          <p:cNvSpPr/>
          <p:nvPr/>
        </p:nvSpPr>
        <p:spPr>
          <a:xfrm>
            <a:off x="1840320" y="914400"/>
            <a:ext cx="7205400" cy="9064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2800" spc="-1" strike="noStrike">
                <a:solidFill>
                  <a:srgbClr val="4f6228"/>
                </a:solidFill>
                <a:uFill>
                  <a:solidFill>
                    <a:srgbClr val="ffffff"/>
                  </a:solidFill>
                </a:uFill>
                <a:latin typeface="Calibri"/>
                <a:ea typeface="DejaVu Sans"/>
              </a:rPr>
              <a:t>2021 m. LVVKA renginių vienkartiniai rėmėjai</a:t>
            </a:r>
            <a:endParaRPr b="0" lang="en-US" sz="2800" spc="-1" strike="noStrike">
              <a:solidFill>
                <a:srgbClr val="000000"/>
              </a:solidFill>
              <a:uFill>
                <a:solidFill>
                  <a:srgbClr val="ffffff"/>
                </a:solidFill>
              </a:uFill>
              <a:latin typeface="Arial"/>
            </a:endParaRPr>
          </a:p>
          <a:p>
            <a:pPr>
              <a:lnSpc>
                <a:spcPct val="100000"/>
              </a:lnSpc>
            </a:pPr>
            <a:endParaRPr b="0" lang="en-US" sz="28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37" name="" descr=""/>
          <p:cNvPicPr/>
          <p:nvPr/>
        </p:nvPicPr>
        <p:blipFill>
          <a:blip r:embed="rId2"/>
          <a:stretch/>
        </p:blipFill>
        <p:spPr>
          <a:xfrm>
            <a:off x="0" y="67680"/>
            <a:ext cx="1832400" cy="2106720"/>
          </a:xfrm>
          <a:prstGeom prst="rect">
            <a:avLst/>
          </a:prstGeom>
          <a:ln>
            <a:noFill/>
          </a:ln>
        </p:spPr>
      </p:pic>
      <p:pic>
        <p:nvPicPr>
          <p:cNvPr id="238" name="" descr=""/>
          <p:cNvPicPr/>
          <p:nvPr/>
        </p:nvPicPr>
        <p:blipFill>
          <a:blip r:embed="rId3"/>
          <a:stretch/>
        </p:blipFill>
        <p:spPr>
          <a:xfrm>
            <a:off x="2927160" y="2926080"/>
            <a:ext cx="1367640" cy="912960"/>
          </a:xfrm>
          <a:prstGeom prst="rect">
            <a:avLst/>
          </a:prstGeom>
          <a:ln>
            <a:noFill/>
          </a:ln>
        </p:spPr>
      </p:pic>
      <p:pic>
        <p:nvPicPr>
          <p:cNvPr id="239" name="" descr=""/>
          <p:cNvPicPr/>
          <p:nvPr/>
        </p:nvPicPr>
        <p:blipFill>
          <a:blip r:embed="rId4"/>
          <a:stretch/>
        </p:blipFill>
        <p:spPr>
          <a:xfrm>
            <a:off x="2572560" y="1463040"/>
            <a:ext cx="2270520" cy="1276200"/>
          </a:xfrm>
          <a:prstGeom prst="rect">
            <a:avLst/>
          </a:prstGeom>
          <a:ln>
            <a:noFill/>
          </a:ln>
        </p:spPr>
      </p:pic>
      <p:pic>
        <p:nvPicPr>
          <p:cNvPr id="240" name="" descr=""/>
          <p:cNvPicPr/>
          <p:nvPr/>
        </p:nvPicPr>
        <p:blipFill>
          <a:blip r:embed="rId5"/>
          <a:stretch/>
        </p:blipFill>
        <p:spPr>
          <a:xfrm>
            <a:off x="5029200" y="1737360"/>
            <a:ext cx="2144880" cy="727560"/>
          </a:xfrm>
          <a:prstGeom prst="rect">
            <a:avLst/>
          </a:prstGeom>
          <a:ln>
            <a:noFill/>
          </a:ln>
        </p:spPr>
      </p:pic>
      <p:pic>
        <p:nvPicPr>
          <p:cNvPr id="241" name="" descr=""/>
          <p:cNvPicPr/>
          <p:nvPr/>
        </p:nvPicPr>
        <p:blipFill>
          <a:blip r:embed="rId6"/>
          <a:stretch/>
        </p:blipFill>
        <p:spPr>
          <a:xfrm>
            <a:off x="5583240" y="2834640"/>
            <a:ext cx="1089000" cy="1093320"/>
          </a:xfrm>
          <a:prstGeom prst="rect">
            <a:avLst/>
          </a:prstGeom>
          <a:ln>
            <a:noFill/>
          </a:ln>
        </p:spPr>
      </p:pic>
      <p:pic>
        <p:nvPicPr>
          <p:cNvPr id="242" name="" descr=""/>
          <p:cNvPicPr/>
          <p:nvPr/>
        </p:nvPicPr>
        <p:blipFill>
          <a:blip r:embed="rId7"/>
          <a:stretch/>
        </p:blipFill>
        <p:spPr>
          <a:xfrm>
            <a:off x="3931920" y="4937760"/>
            <a:ext cx="2099520" cy="1310400"/>
          </a:xfrm>
          <a:prstGeom prst="rect">
            <a:avLst/>
          </a:prstGeom>
          <a:ln>
            <a:noFill/>
          </a:ln>
        </p:spPr>
      </p:pic>
      <p:pic>
        <p:nvPicPr>
          <p:cNvPr id="243" name="" descr=""/>
          <p:cNvPicPr/>
          <p:nvPr/>
        </p:nvPicPr>
        <p:blipFill>
          <a:blip r:embed="rId8"/>
          <a:stretch/>
        </p:blipFill>
        <p:spPr>
          <a:xfrm>
            <a:off x="2651760" y="4206240"/>
            <a:ext cx="2016720" cy="819000"/>
          </a:xfrm>
          <a:prstGeom prst="rect">
            <a:avLst/>
          </a:prstGeom>
          <a:ln>
            <a:noFill/>
          </a:ln>
        </p:spPr>
      </p:pic>
      <p:pic>
        <p:nvPicPr>
          <p:cNvPr id="244" name="" descr=""/>
          <p:cNvPicPr/>
          <p:nvPr/>
        </p:nvPicPr>
        <p:blipFill>
          <a:blip r:embed="rId9"/>
          <a:stretch/>
        </p:blipFill>
        <p:spPr>
          <a:xfrm>
            <a:off x="5276520" y="4114800"/>
            <a:ext cx="1670760" cy="929880"/>
          </a:xfrm>
          <a:prstGeom prst="rect">
            <a:avLst/>
          </a:prstGeom>
          <a:ln>
            <a:noFill/>
          </a:ln>
        </p:spPr>
      </p:pic>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45"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46"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47" name="CustomShape 3"/>
          <p:cNvSpPr/>
          <p:nvPr/>
        </p:nvSpPr>
        <p:spPr>
          <a:xfrm>
            <a:off x="1773360" y="680400"/>
            <a:ext cx="7205400" cy="181080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2800" spc="-1" strike="noStrike">
                <a:solidFill>
                  <a:srgbClr val="4f6228"/>
                </a:solidFill>
                <a:uFill>
                  <a:solidFill>
                    <a:srgbClr val="ffffff"/>
                  </a:solidFill>
                </a:uFill>
                <a:latin typeface="Calibri"/>
                <a:ea typeface="DejaVu Sans"/>
              </a:rPr>
              <a:t>2021 m. LVVKA informaciniai partneriai</a:t>
            </a:r>
            <a:endParaRPr b="0" lang="en-US" sz="2800" spc="-1" strike="noStrike">
              <a:solidFill>
                <a:srgbClr val="000000"/>
              </a:solidFill>
              <a:uFill>
                <a:solidFill>
                  <a:srgbClr val="ffffff"/>
                </a:solidFill>
              </a:uFill>
              <a:latin typeface="Arial"/>
            </a:endParaRPr>
          </a:p>
          <a:p>
            <a:pPr>
              <a:lnSpc>
                <a:spcPct val="100000"/>
              </a:lnSpc>
            </a:pPr>
            <a:endParaRPr b="0" lang="en-US" sz="28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48" name="Picture 2" descr=""/>
          <p:cNvPicPr/>
          <p:nvPr/>
        </p:nvPicPr>
        <p:blipFill>
          <a:blip r:embed="rId2"/>
          <a:stretch/>
        </p:blipFill>
        <p:spPr>
          <a:xfrm>
            <a:off x="2595600" y="1737360"/>
            <a:ext cx="3426120" cy="978120"/>
          </a:xfrm>
          <a:prstGeom prst="rect">
            <a:avLst/>
          </a:prstGeom>
          <a:ln>
            <a:noFill/>
          </a:ln>
        </p:spPr>
      </p:pic>
      <p:pic>
        <p:nvPicPr>
          <p:cNvPr id="249" name="" descr=""/>
          <p:cNvPicPr/>
          <p:nvPr/>
        </p:nvPicPr>
        <p:blipFill>
          <a:blip r:embed="rId3"/>
          <a:stretch/>
        </p:blipFill>
        <p:spPr>
          <a:xfrm>
            <a:off x="141480" y="5394960"/>
            <a:ext cx="1849680" cy="1186920"/>
          </a:xfrm>
          <a:prstGeom prst="rect">
            <a:avLst/>
          </a:prstGeom>
          <a:ln>
            <a:noFill/>
          </a:ln>
        </p:spPr>
      </p:pic>
      <p:pic>
        <p:nvPicPr>
          <p:cNvPr id="250" name="" descr=""/>
          <p:cNvPicPr/>
          <p:nvPr/>
        </p:nvPicPr>
        <p:blipFill>
          <a:blip r:embed="rId4"/>
          <a:stretch/>
        </p:blipFill>
        <p:spPr>
          <a:xfrm>
            <a:off x="0" y="67680"/>
            <a:ext cx="1832400" cy="2106720"/>
          </a:xfrm>
          <a:prstGeom prst="rect">
            <a:avLst/>
          </a:prstGeom>
          <a:ln>
            <a:noFill/>
          </a:ln>
        </p:spPr>
      </p:pic>
      <p:pic>
        <p:nvPicPr>
          <p:cNvPr id="251" name="" descr=""/>
          <p:cNvPicPr/>
          <p:nvPr/>
        </p:nvPicPr>
        <p:blipFill>
          <a:blip r:embed="rId5"/>
          <a:stretch/>
        </p:blipFill>
        <p:spPr>
          <a:xfrm>
            <a:off x="3108960" y="2926080"/>
            <a:ext cx="2543040" cy="682920"/>
          </a:xfrm>
          <a:prstGeom prst="rect">
            <a:avLst/>
          </a:prstGeom>
          <a:ln>
            <a:noFill/>
          </a:ln>
        </p:spPr>
      </p:pic>
      <p:pic>
        <p:nvPicPr>
          <p:cNvPr id="252" name="" descr=""/>
          <p:cNvPicPr/>
          <p:nvPr/>
        </p:nvPicPr>
        <p:blipFill>
          <a:blip r:embed="rId6"/>
          <a:stretch/>
        </p:blipFill>
        <p:spPr>
          <a:xfrm>
            <a:off x="4572000" y="3931920"/>
            <a:ext cx="1271880" cy="1271880"/>
          </a:xfrm>
          <a:prstGeom prst="rect">
            <a:avLst/>
          </a:prstGeom>
          <a:ln>
            <a:noFill/>
          </a:ln>
        </p:spPr>
      </p:pic>
      <p:pic>
        <p:nvPicPr>
          <p:cNvPr id="253" name="" descr=""/>
          <p:cNvPicPr/>
          <p:nvPr/>
        </p:nvPicPr>
        <p:blipFill>
          <a:blip r:embed="rId7"/>
          <a:stretch/>
        </p:blipFill>
        <p:spPr>
          <a:xfrm>
            <a:off x="6314400" y="1749240"/>
            <a:ext cx="2272680" cy="802800"/>
          </a:xfrm>
          <a:prstGeom prst="rect">
            <a:avLst/>
          </a:prstGeom>
          <a:ln>
            <a:noFill/>
          </a:ln>
        </p:spPr>
      </p:pic>
      <p:pic>
        <p:nvPicPr>
          <p:cNvPr id="254" name="" descr=""/>
          <p:cNvPicPr/>
          <p:nvPr/>
        </p:nvPicPr>
        <p:blipFill>
          <a:blip r:embed="rId8"/>
          <a:stretch/>
        </p:blipFill>
        <p:spPr>
          <a:xfrm>
            <a:off x="6309360" y="3040200"/>
            <a:ext cx="2162520" cy="613440"/>
          </a:xfrm>
          <a:prstGeom prst="rect">
            <a:avLst/>
          </a:prstGeom>
          <a:ln>
            <a:noFill/>
          </a:ln>
        </p:spPr>
      </p:pic>
      <p:pic>
        <p:nvPicPr>
          <p:cNvPr id="255" name="" descr=""/>
          <p:cNvPicPr/>
          <p:nvPr/>
        </p:nvPicPr>
        <p:blipFill>
          <a:blip r:embed="rId9"/>
          <a:stretch/>
        </p:blipFill>
        <p:spPr>
          <a:xfrm>
            <a:off x="6206400" y="3939120"/>
            <a:ext cx="1379160" cy="1267920"/>
          </a:xfrm>
          <a:prstGeom prst="rect">
            <a:avLst/>
          </a:prstGeom>
          <a:ln>
            <a:noFill/>
          </a:ln>
        </p:spPr>
      </p:pic>
      <p:pic>
        <p:nvPicPr>
          <p:cNvPr id="256" name="" descr=""/>
          <p:cNvPicPr/>
          <p:nvPr/>
        </p:nvPicPr>
        <p:blipFill>
          <a:blip r:embed="rId10"/>
          <a:stretch/>
        </p:blipFill>
        <p:spPr>
          <a:xfrm>
            <a:off x="2926080" y="3931920"/>
            <a:ext cx="1271880" cy="1271880"/>
          </a:xfrm>
          <a:prstGeom prst="rect">
            <a:avLst/>
          </a:prstGeom>
          <a:ln>
            <a:noFill/>
          </a:ln>
        </p:spPr>
      </p:pic>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57" name="CustomShape 1"/>
          <p:cNvSpPr/>
          <p:nvPr/>
        </p:nvSpPr>
        <p:spPr>
          <a:xfrm>
            <a:off x="1773360" y="69480"/>
            <a:ext cx="7310520" cy="59148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258" name="CustomShape 2"/>
          <p:cNvSpPr/>
          <p:nvPr/>
        </p:nvSpPr>
        <p:spPr>
          <a:xfrm>
            <a:off x="2159280" y="2054520"/>
            <a:ext cx="6538680" cy="43884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259" name="CustomShape 3"/>
          <p:cNvSpPr/>
          <p:nvPr/>
        </p:nvSpPr>
        <p:spPr>
          <a:xfrm>
            <a:off x="1773360" y="3123720"/>
            <a:ext cx="7207560" cy="744120"/>
          </a:xfrm>
          <a:prstGeom prst="rect">
            <a:avLst/>
          </a:prstGeom>
          <a:noFill/>
          <a:ln>
            <a:noFill/>
          </a:ln>
        </p:spPr>
        <p:style>
          <a:lnRef idx="0"/>
          <a:fillRef idx="0"/>
          <a:effectRef idx="0"/>
          <a:fontRef idx="minor"/>
        </p:style>
        <p:txBody>
          <a:bodyPr lIns="90000" rIns="90000" tIns="45000" bIns="45000" anchor="ctr"/>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r>
              <a:rPr b="0" lang="en-US" sz="3600" spc="-1" strike="noStrike">
                <a:solidFill>
                  <a:srgbClr val="4f6228"/>
                </a:solidFill>
                <a:uFill>
                  <a:solidFill>
                    <a:srgbClr val="ffffff"/>
                  </a:solidFill>
                </a:uFill>
                <a:latin typeface="Calibri"/>
                <a:ea typeface="DejaVu Sans"/>
              </a:rPr>
              <a:t>Dėkojame, kad esate kartu!</a:t>
            </a:r>
            <a:endParaRPr b="0" lang="en-US" sz="3600" spc="-1" strike="noStrike">
              <a:solidFill>
                <a:srgbClr val="000000"/>
              </a:solidFill>
              <a:uFill>
                <a:solidFill>
                  <a:srgbClr val="ffffff"/>
                </a:solidFill>
              </a:uFill>
              <a:latin typeface="Arial"/>
            </a:endParaRPr>
          </a:p>
          <a:p>
            <a:pPr algn="ctr">
              <a:lnSpc>
                <a:spcPct val="100000"/>
              </a:lnSpc>
            </a:pPr>
            <a:endParaRPr b="0" lang="en-US" sz="3600" spc="-1" strike="noStrike">
              <a:solidFill>
                <a:srgbClr val="000000"/>
              </a:solidFill>
              <a:uFill>
                <a:solidFill>
                  <a:srgbClr val="ffffff"/>
                </a:solidFill>
              </a:uFill>
              <a:latin typeface="Arial"/>
            </a:endParaRPr>
          </a:p>
          <a:p>
            <a:pPr algn="ctr">
              <a:lnSpc>
                <a:spcPct val="100000"/>
              </a:lnSpc>
            </a:pPr>
            <a:endParaRPr b="0" lang="en-US" sz="3600" spc="-1" strike="noStrike">
              <a:solidFill>
                <a:srgbClr val="000000"/>
              </a:solidFill>
              <a:uFill>
                <a:solidFill>
                  <a:srgbClr val="ffffff"/>
                </a:solidFill>
              </a:uFill>
              <a:latin typeface="Arial"/>
            </a:endParaRPr>
          </a:p>
          <a:p>
            <a:pPr algn="ctr">
              <a:lnSpc>
                <a:spcPct val="100000"/>
              </a:lnSpc>
            </a:pPr>
            <a:endParaRPr b="0" lang="en-US" sz="3600" spc="-1" strike="noStrike">
              <a:solidFill>
                <a:srgbClr val="000000"/>
              </a:solidFill>
              <a:uFill>
                <a:solidFill>
                  <a:srgbClr val="ffffff"/>
                </a:solidFill>
              </a:uFill>
              <a:latin typeface="Arial"/>
            </a:endParaRPr>
          </a:p>
          <a:p>
            <a:pPr algn="ctr">
              <a:lnSpc>
                <a:spcPct val="100000"/>
              </a:lnSpc>
            </a:pPr>
            <a:endParaRPr b="0" lang="en-US" sz="3600" spc="-1" strike="noStrike">
              <a:solidFill>
                <a:srgbClr val="000000"/>
              </a:solidFill>
              <a:uFill>
                <a:solidFill>
                  <a:srgbClr val="ffffff"/>
                </a:solidFill>
              </a:uFill>
              <a:latin typeface="Arial"/>
            </a:endParaRPr>
          </a:p>
          <a:p>
            <a:pPr algn="ctr">
              <a:lnSpc>
                <a:spcPct val="100000"/>
              </a:lnSpc>
            </a:pPr>
            <a:endParaRPr b="0" lang="en-US" sz="3600" spc="-1" strike="noStrike">
              <a:solidFill>
                <a:srgbClr val="000000"/>
              </a:solidFill>
              <a:uFill>
                <a:solidFill>
                  <a:srgbClr val="ffffff"/>
                </a:solidFill>
              </a:uFill>
              <a:latin typeface="Arial"/>
            </a:endParaRPr>
          </a:p>
          <a:p>
            <a:pPr algn="ctr">
              <a:lnSpc>
                <a:spcPct val="100000"/>
              </a:lnSpc>
            </a:pPr>
            <a:endParaRPr b="0" lang="en-US" sz="3600" spc="-1" strike="noStrike">
              <a:solidFill>
                <a:srgbClr val="000000"/>
              </a:solidFill>
              <a:uFill>
                <a:solidFill>
                  <a:srgbClr val="ffffff"/>
                </a:solidFill>
              </a:uFill>
              <a:latin typeface="Arial"/>
            </a:endParaRPr>
          </a:p>
          <a:p>
            <a:pPr algn="ctr">
              <a:lnSpc>
                <a:spcPct val="100000"/>
              </a:lnSpc>
            </a:pPr>
            <a:r>
              <a:rPr b="0" lang="en-US" sz="3600" spc="-1" strike="noStrike">
                <a:solidFill>
                  <a:srgbClr val="4f6228"/>
                </a:solidFill>
                <a:uFill>
                  <a:solidFill>
                    <a:srgbClr val="ffffff"/>
                  </a:solidFill>
                </a:uFill>
                <a:latin typeface="Calibri"/>
                <a:ea typeface="DejaVu Sans"/>
              </a:rPr>
              <a:t>Susisiekite su mumis: </a:t>
            </a:r>
            <a:endParaRPr b="0" lang="en-US" sz="3600" spc="-1" strike="noStrike">
              <a:solidFill>
                <a:srgbClr val="000000"/>
              </a:solidFill>
              <a:uFill>
                <a:solidFill>
                  <a:srgbClr val="ffffff"/>
                </a:solidFill>
              </a:uFill>
              <a:latin typeface="Arial"/>
            </a:endParaRPr>
          </a:p>
          <a:p>
            <a:pPr algn="ctr">
              <a:lnSpc>
                <a:spcPct val="100000"/>
              </a:lnSpc>
            </a:pPr>
            <a:r>
              <a:rPr b="0" lang="en-US" sz="3600" spc="-1" strike="noStrike" u="sng">
                <a:solidFill>
                  <a:srgbClr val="0000ff"/>
                </a:solidFill>
                <a:uFill>
                  <a:solidFill>
                    <a:srgbClr val="ffffff"/>
                  </a:solidFill>
                </a:uFill>
                <a:latin typeface="Calibri"/>
                <a:ea typeface="DejaVu Sans"/>
                <a:hlinkClick r:id="rId2"/>
              </a:rPr>
              <a:t>http://lvvk.lt/lt/kontaktai</a:t>
            </a:r>
            <a:endParaRPr b="0" lang="en-US" sz="3600" spc="-1" strike="noStrike">
              <a:solidFill>
                <a:srgbClr val="000000"/>
              </a:solidFill>
              <a:uFill>
                <a:solidFill>
                  <a:srgbClr val="ffffff"/>
                </a:solidFill>
              </a:uFill>
              <a:latin typeface="Arial"/>
            </a:endParaRPr>
          </a:p>
          <a:p>
            <a:pPr algn="ctr">
              <a:lnSpc>
                <a:spcPct val="100000"/>
              </a:lnSpc>
            </a:pPr>
            <a:endParaRPr b="0" lang="en-US" sz="3600" spc="-1" strike="noStrike">
              <a:solidFill>
                <a:srgbClr val="000000"/>
              </a:solidFill>
              <a:uFill>
                <a:solidFill>
                  <a:srgbClr val="ffffff"/>
                </a:solidFill>
              </a:uFill>
              <a:latin typeface="Arial"/>
            </a:endParaRPr>
          </a:p>
          <a:p>
            <a:pPr algn="ctr">
              <a:lnSpc>
                <a:spcPct val="100000"/>
              </a:lnSpc>
            </a:pPr>
            <a:r>
              <a:rPr b="0" lang="en-US" sz="2000" spc="-1" strike="noStrike">
                <a:solidFill>
                  <a:srgbClr val="4f6228"/>
                </a:solidFill>
                <a:uFill>
                  <a:solidFill>
                    <a:srgbClr val="ffffff"/>
                  </a:solidFill>
                </a:uFill>
                <a:latin typeface="Calibri"/>
                <a:ea typeface="DejaVu Sans"/>
              </a:rPr>
              <a:t>Ataskaitą paruošė vykdomoji direktorė Jūratė Mikalkėnienė</a:t>
            </a:r>
            <a:endParaRPr b="0" lang="en-US" sz="2000" spc="-1" strike="noStrike">
              <a:solidFill>
                <a:srgbClr val="000000"/>
              </a:solidFill>
              <a:uFill>
                <a:solidFill>
                  <a:srgbClr val="ffffff"/>
                </a:solidFill>
              </a:uFill>
              <a:latin typeface="Arial"/>
            </a:endParaRPr>
          </a:p>
          <a:p>
            <a:pPr algn="ctr">
              <a:lnSpc>
                <a:spcPct val="100000"/>
              </a:lnSpc>
            </a:pPr>
            <a:r>
              <a:rPr b="0" lang="en-US" sz="2000" spc="-1" strike="noStrike">
                <a:solidFill>
                  <a:srgbClr val="4f6228"/>
                </a:solidFill>
                <a:uFill>
                  <a:solidFill>
                    <a:srgbClr val="ffffff"/>
                  </a:solidFill>
                </a:uFill>
                <a:latin typeface="Calibri"/>
                <a:ea typeface="DejaVu Sans"/>
              </a:rPr>
              <a:t>	</a:t>
            </a:r>
            <a:r>
              <a:rPr b="0" lang="en-US" sz="2000" spc="-1" strike="noStrike">
                <a:solidFill>
                  <a:srgbClr val="4f6228"/>
                </a:solidFill>
                <a:uFill>
                  <a:solidFill>
                    <a:srgbClr val="ffffff"/>
                  </a:solidFill>
                </a:uFill>
                <a:latin typeface="Calibri"/>
                <a:ea typeface="DejaVu Sans"/>
              </a:rPr>
              <a:t>2022 m. sausis, Vilnius</a:t>
            </a:r>
            <a:endParaRPr b="0" lang="en-US" sz="2000" spc="-1" strike="noStrike">
              <a:solidFill>
                <a:srgbClr val="000000"/>
              </a:solidFill>
              <a:uFill>
                <a:solidFill>
                  <a:srgbClr val="ffffff"/>
                </a:solidFill>
              </a:uFill>
              <a:latin typeface="Arial"/>
            </a:endParaRPr>
          </a:p>
          <a:p>
            <a:pPr algn="ctr">
              <a:lnSpc>
                <a:spcPct val="100000"/>
              </a:lnSpc>
            </a:pPr>
            <a:endParaRPr b="0" lang="en-US" sz="2000" spc="-1" strike="noStrike">
              <a:solidFill>
                <a:srgbClr val="000000"/>
              </a:solidFill>
              <a:uFill>
                <a:solidFill>
                  <a:srgbClr val="ffffff"/>
                </a:solidFill>
              </a:uFill>
              <a:latin typeface="Arial"/>
            </a:endParaRPr>
          </a:p>
          <a:p>
            <a:pPr algn="ctr">
              <a:lnSpc>
                <a:spcPct val="100000"/>
              </a:lnSpc>
            </a:pPr>
            <a:endParaRPr b="0" lang="en-US" sz="2000" spc="-1" strike="noStrike">
              <a:solidFill>
                <a:srgbClr val="000000"/>
              </a:solidFill>
              <a:uFill>
                <a:solidFill>
                  <a:srgbClr val="ffffff"/>
                </a:solidFill>
              </a:uFill>
              <a:latin typeface="Arial"/>
            </a:endParaRPr>
          </a:p>
          <a:p>
            <a:pPr algn="ct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r>
              <a:rPr b="1" lang="en-US" sz="1800" spc="-1" strike="noStrike">
                <a:solidFill>
                  <a:srgbClr val="7abc32"/>
                </a:solidFill>
                <a:uFill>
                  <a:solidFill>
                    <a:srgbClr val="ffffff"/>
                  </a:solidFill>
                </a:uFill>
                <a:latin typeface="Calibri"/>
                <a:ea typeface="DejaVu Sans"/>
              </a:rPr>
              <a:t>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260" name="" descr=""/>
          <p:cNvPicPr/>
          <p:nvPr/>
        </p:nvPicPr>
        <p:blipFill>
          <a:blip r:embed="rId3"/>
          <a:stretch/>
        </p:blipFill>
        <p:spPr>
          <a:xfrm>
            <a:off x="232920" y="5376600"/>
            <a:ext cx="1848600" cy="1185840"/>
          </a:xfrm>
          <a:prstGeom prst="rect">
            <a:avLst/>
          </a:prstGeom>
          <a:ln>
            <a:noFill/>
          </a:ln>
        </p:spPr>
      </p:pic>
      <p:pic>
        <p:nvPicPr>
          <p:cNvPr id="261" name="" descr=""/>
          <p:cNvPicPr/>
          <p:nvPr/>
        </p:nvPicPr>
        <p:blipFill>
          <a:blip r:embed="rId4"/>
          <a:stretch/>
        </p:blipFill>
        <p:spPr>
          <a:xfrm>
            <a:off x="-23760" y="0"/>
            <a:ext cx="1831320" cy="2105640"/>
          </a:xfrm>
          <a:prstGeom prst="rect">
            <a:avLst/>
          </a:prstGeom>
          <a:ln>
            <a:noFill/>
          </a:ln>
        </p:spPr>
      </p:pic>
      <p:pic>
        <p:nvPicPr>
          <p:cNvPr id="262" name="" descr=""/>
          <p:cNvPicPr/>
          <p:nvPr/>
        </p:nvPicPr>
        <p:blipFill>
          <a:blip r:embed="rId5"/>
          <a:stretch/>
        </p:blipFill>
        <p:spPr>
          <a:xfrm>
            <a:off x="2834640" y="1188720"/>
            <a:ext cx="4982040" cy="3219480"/>
          </a:xfrm>
          <a:prstGeom prst="rect">
            <a:avLst/>
          </a:prstGeom>
          <a:ln>
            <a:noFill/>
          </a:ln>
        </p:spPr>
      </p:pic>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91" name="CustomShape 1"/>
          <p:cNvSpPr/>
          <p:nvPr/>
        </p:nvSpPr>
        <p:spPr>
          <a:xfrm>
            <a:off x="1773360" y="222120"/>
            <a:ext cx="7310520" cy="7441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92" name="CustomShape 2"/>
          <p:cNvSpPr/>
          <p:nvPr/>
        </p:nvSpPr>
        <p:spPr>
          <a:xfrm>
            <a:off x="1365120" y="1596600"/>
            <a:ext cx="7615800" cy="4714560"/>
          </a:xfrm>
          <a:prstGeom prst="rect">
            <a:avLst/>
          </a:prstGeom>
          <a:noFill/>
          <a:ln>
            <a:noFill/>
          </a:ln>
        </p:spPr>
        <p:style>
          <a:lnRef idx="0"/>
          <a:fillRef idx="0"/>
          <a:effectRef idx="0"/>
          <a:fontRef idx="minor"/>
        </p:style>
        <p:txBody>
          <a:bodyPr lIns="90000" rIns="90000" tIns="45000" bIns="45000">
            <a:normAutofit/>
          </a:bodyPr>
          <a:p>
            <a:pPr marL="343080" indent="-323640">
              <a:lnSpc>
                <a:spcPct val="100000"/>
              </a:lnSpc>
              <a:spcBef>
                <a:spcPts val="439"/>
              </a:spcBef>
              <a:buClr>
                <a:srgbClr val="4f6228"/>
              </a:buClr>
              <a:buFont typeface="Arial"/>
              <a:buChar char="•"/>
            </a:pPr>
            <a:r>
              <a:rPr b="0" lang="en-US" sz="2200" spc="-1" strike="noStrike">
                <a:solidFill>
                  <a:srgbClr val="4f6228"/>
                </a:solidFill>
                <a:uFill>
                  <a:solidFill>
                    <a:srgbClr val="ffffff"/>
                  </a:solidFill>
                </a:uFill>
                <a:latin typeface="Calibri"/>
                <a:ea typeface="DejaVu Sans"/>
              </a:rPr>
              <a:t>Atstovaujama Lietuvai tarptautiniuose čempionatuose ir garsinamas jos vardas.</a:t>
            </a:r>
            <a:endParaRPr b="0" lang="en-US" sz="2200" spc="-1" strike="noStrike">
              <a:solidFill>
                <a:srgbClr val="000000"/>
              </a:solidFill>
              <a:uFill>
                <a:solidFill>
                  <a:srgbClr val="ffffff"/>
                </a:solidFill>
              </a:uFill>
              <a:latin typeface="Arial"/>
            </a:endParaRPr>
          </a:p>
          <a:p>
            <a:pPr marL="343080" indent="-323640">
              <a:lnSpc>
                <a:spcPct val="100000"/>
              </a:lnSpc>
              <a:spcBef>
                <a:spcPts val="439"/>
              </a:spcBef>
              <a:buClr>
                <a:srgbClr val="4f6228"/>
              </a:buClr>
              <a:buFont typeface="Arial"/>
              <a:buChar char="•"/>
            </a:pPr>
            <a:r>
              <a:rPr b="0" lang="en-US" sz="2200" spc="-1" strike="noStrike">
                <a:solidFill>
                  <a:srgbClr val="4f6228"/>
                </a:solidFill>
                <a:uFill>
                  <a:solidFill>
                    <a:srgbClr val="ffffff"/>
                  </a:solidFill>
                </a:uFill>
                <a:latin typeface="Calibri"/>
                <a:ea typeface="DejaVu Sans"/>
              </a:rPr>
              <a:t>Organizuojami nacionaliniai konkursai.</a:t>
            </a:r>
            <a:endParaRPr b="0" lang="en-US" sz="2200" spc="-1" strike="noStrike">
              <a:solidFill>
                <a:srgbClr val="000000"/>
              </a:solidFill>
              <a:uFill>
                <a:solidFill>
                  <a:srgbClr val="ffffff"/>
                </a:solidFill>
              </a:uFill>
              <a:latin typeface="Arial"/>
            </a:endParaRPr>
          </a:p>
          <a:p>
            <a:pPr marL="343080" indent="-323640" algn="just">
              <a:lnSpc>
                <a:spcPct val="100000"/>
              </a:lnSpc>
              <a:spcBef>
                <a:spcPts val="439"/>
              </a:spcBef>
              <a:buClr>
                <a:srgbClr val="4f6228"/>
              </a:buClr>
              <a:buFont typeface="Arial"/>
              <a:buChar char="•"/>
            </a:pPr>
            <a:r>
              <a:rPr b="0" lang="en-US" sz="2200" spc="-1" strike="noStrike">
                <a:solidFill>
                  <a:srgbClr val="4f6228"/>
                </a:solidFill>
                <a:uFill>
                  <a:solidFill>
                    <a:srgbClr val="ffffff"/>
                  </a:solidFill>
                </a:uFill>
                <a:latin typeface="Calibri"/>
                <a:ea typeface="DejaVu Sans"/>
              </a:rPr>
              <a:t>Rengiami profesiniai meistriškumo kursai.</a:t>
            </a:r>
            <a:endParaRPr b="0" lang="en-US" sz="2200" spc="-1" strike="noStrike">
              <a:solidFill>
                <a:srgbClr val="000000"/>
              </a:solidFill>
              <a:uFill>
                <a:solidFill>
                  <a:srgbClr val="ffffff"/>
                </a:solidFill>
              </a:uFill>
              <a:latin typeface="Arial"/>
            </a:endParaRPr>
          </a:p>
          <a:p>
            <a:pPr marL="343080" indent="-323640">
              <a:lnSpc>
                <a:spcPct val="100000"/>
              </a:lnSpc>
              <a:spcBef>
                <a:spcPts val="439"/>
              </a:spcBef>
              <a:buClr>
                <a:srgbClr val="4f6228"/>
              </a:buClr>
              <a:buFont typeface="Arial"/>
              <a:buChar char="•"/>
            </a:pPr>
            <a:r>
              <a:rPr b="0" lang="en-US" sz="2200" spc="-1" strike="noStrike">
                <a:solidFill>
                  <a:srgbClr val="4f6228"/>
                </a:solidFill>
                <a:uFill>
                  <a:solidFill>
                    <a:srgbClr val="ffffff"/>
                  </a:solidFill>
                </a:uFill>
                <a:latin typeface="Calibri"/>
                <a:ea typeface="DejaVu Sans"/>
              </a:rPr>
              <a:t>Organizuojamos prezentacijos įvairiuose Lietuvos miestuose.</a:t>
            </a:r>
            <a:endParaRPr b="0" lang="en-US" sz="2200" spc="-1" strike="noStrike">
              <a:solidFill>
                <a:srgbClr val="000000"/>
              </a:solidFill>
              <a:uFill>
                <a:solidFill>
                  <a:srgbClr val="ffffff"/>
                </a:solidFill>
              </a:uFill>
              <a:latin typeface="Arial"/>
            </a:endParaRPr>
          </a:p>
          <a:p>
            <a:pPr marL="343080" indent="-323640">
              <a:lnSpc>
                <a:spcPct val="100000"/>
              </a:lnSpc>
              <a:spcBef>
                <a:spcPts val="439"/>
              </a:spcBef>
              <a:buClr>
                <a:srgbClr val="4f6228"/>
              </a:buClr>
              <a:buFont typeface="Arial"/>
              <a:buChar char="•"/>
            </a:pPr>
            <a:r>
              <a:rPr b="0" lang="en-US" sz="2200" spc="-1" strike="noStrike">
                <a:solidFill>
                  <a:srgbClr val="4f6228"/>
                </a:solidFill>
                <a:uFill>
                  <a:solidFill>
                    <a:srgbClr val="ffffff"/>
                  </a:solidFill>
                </a:uFill>
                <a:latin typeface="Calibri"/>
                <a:ea typeface="DejaVu Sans"/>
              </a:rPr>
              <a:t>Atstovaujama WorldChefs susirinkimuose.</a:t>
            </a:r>
            <a:endParaRPr b="0" lang="en-US" sz="2200" spc="-1" strike="noStrike">
              <a:solidFill>
                <a:srgbClr val="000000"/>
              </a:solidFill>
              <a:uFill>
                <a:solidFill>
                  <a:srgbClr val="ffffff"/>
                </a:solidFill>
              </a:uFill>
              <a:latin typeface="Arial"/>
            </a:endParaRPr>
          </a:p>
          <a:p>
            <a:pPr>
              <a:lnSpc>
                <a:spcPct val="100000"/>
              </a:lnSpc>
              <a:spcBef>
                <a:spcPts val="479"/>
              </a:spcBef>
            </a:pPr>
            <a:endParaRPr b="0" lang="en-US" sz="2200" spc="-1" strike="noStrike">
              <a:solidFill>
                <a:srgbClr val="000000"/>
              </a:solidFill>
              <a:uFill>
                <a:solidFill>
                  <a:srgbClr val="ffffff"/>
                </a:solidFill>
              </a:uFill>
              <a:latin typeface="Arial"/>
            </a:endParaRPr>
          </a:p>
          <a:p>
            <a:pPr>
              <a:lnSpc>
                <a:spcPct val="100000"/>
              </a:lnSpc>
              <a:spcBef>
                <a:spcPts val="400"/>
              </a:spcBef>
            </a:pPr>
            <a:endParaRPr b="0" lang="en-US" sz="2200" spc="-1" strike="noStrike">
              <a:solidFill>
                <a:srgbClr val="000000"/>
              </a:solidFill>
              <a:uFill>
                <a:solidFill>
                  <a:srgbClr val="ffffff"/>
                </a:solidFill>
              </a:uFill>
              <a:latin typeface="Arial"/>
            </a:endParaRPr>
          </a:p>
          <a:p>
            <a:pPr>
              <a:lnSpc>
                <a:spcPct val="100000"/>
              </a:lnSpc>
              <a:spcBef>
                <a:spcPts val="479"/>
              </a:spcBef>
            </a:pPr>
            <a:endParaRPr b="0" lang="en-US" sz="2200" spc="-1" strike="noStrike">
              <a:solidFill>
                <a:srgbClr val="000000"/>
              </a:solidFill>
              <a:uFill>
                <a:solidFill>
                  <a:srgbClr val="ffffff"/>
                </a:solidFill>
              </a:uFill>
              <a:latin typeface="Arial"/>
            </a:endParaRPr>
          </a:p>
          <a:p>
            <a:pPr>
              <a:lnSpc>
                <a:spcPct val="100000"/>
              </a:lnSpc>
              <a:spcBef>
                <a:spcPts val="479"/>
              </a:spcBef>
            </a:pPr>
            <a:endParaRPr b="0" lang="en-US" sz="2200" spc="-1" strike="noStrike">
              <a:solidFill>
                <a:srgbClr val="000000"/>
              </a:solidFill>
              <a:uFill>
                <a:solidFill>
                  <a:srgbClr val="ffffff"/>
                </a:solidFill>
              </a:uFill>
              <a:latin typeface="Arial"/>
            </a:endParaRPr>
          </a:p>
          <a:p>
            <a:pPr>
              <a:lnSpc>
                <a:spcPct val="100000"/>
              </a:lnSpc>
              <a:spcBef>
                <a:spcPts val="561"/>
              </a:spcBef>
            </a:pPr>
            <a:endParaRPr b="0" lang="en-US" sz="2200" spc="-1" strike="noStrike">
              <a:solidFill>
                <a:srgbClr val="000000"/>
              </a:solidFill>
              <a:uFill>
                <a:solidFill>
                  <a:srgbClr val="ffffff"/>
                </a:solidFill>
              </a:uFill>
              <a:latin typeface="Arial"/>
            </a:endParaRPr>
          </a:p>
          <a:p>
            <a:pPr>
              <a:lnSpc>
                <a:spcPct val="100000"/>
              </a:lnSpc>
              <a:spcBef>
                <a:spcPts val="561"/>
              </a:spcBef>
            </a:pPr>
            <a:endParaRPr b="0" lang="en-US" sz="2200" spc="-1" strike="noStrike">
              <a:solidFill>
                <a:srgbClr val="000000"/>
              </a:solidFill>
              <a:uFill>
                <a:solidFill>
                  <a:srgbClr val="ffffff"/>
                </a:solidFill>
              </a:uFill>
              <a:latin typeface="Arial"/>
            </a:endParaRPr>
          </a:p>
          <a:p>
            <a:pPr>
              <a:lnSpc>
                <a:spcPct val="100000"/>
              </a:lnSpc>
              <a:spcBef>
                <a:spcPts val="561"/>
              </a:spcBef>
            </a:pPr>
            <a:endParaRPr b="0" lang="en-US" sz="2200" spc="-1" strike="noStrike">
              <a:solidFill>
                <a:srgbClr val="000000"/>
              </a:solidFill>
              <a:uFill>
                <a:solidFill>
                  <a:srgbClr val="ffffff"/>
                </a:solidFill>
              </a:uFill>
              <a:latin typeface="Arial"/>
            </a:endParaRPr>
          </a:p>
          <a:p>
            <a:pPr>
              <a:lnSpc>
                <a:spcPct val="100000"/>
              </a:lnSpc>
              <a:spcBef>
                <a:spcPts val="561"/>
              </a:spcBef>
            </a:pPr>
            <a:endParaRPr b="0" lang="en-US" sz="2200" spc="-1" strike="noStrike">
              <a:solidFill>
                <a:srgbClr val="000000"/>
              </a:solidFill>
              <a:uFill>
                <a:solidFill>
                  <a:srgbClr val="ffffff"/>
                </a:solidFill>
              </a:uFill>
              <a:latin typeface="Arial"/>
            </a:endParaRPr>
          </a:p>
        </p:txBody>
      </p:sp>
      <p:sp>
        <p:nvSpPr>
          <p:cNvPr id="93" name="CustomShape 3"/>
          <p:cNvSpPr/>
          <p:nvPr/>
        </p:nvSpPr>
        <p:spPr>
          <a:xfrm>
            <a:off x="1907280" y="1026720"/>
            <a:ext cx="6894720" cy="49572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1" lang="en-US" sz="2400" spc="-1" strike="noStrike">
                <a:solidFill>
                  <a:srgbClr val="4f6228"/>
                </a:solidFill>
                <a:uFill>
                  <a:solidFill>
                    <a:srgbClr val="ffffff"/>
                  </a:solidFill>
                </a:uFill>
                <a:latin typeface="Calibri"/>
                <a:ea typeface="DejaVu Sans"/>
              </a:rPr>
              <a:t>LVVKA TIKSLŲ PASIEKIMO BŪDAI:</a:t>
            </a:r>
            <a:endParaRPr b="0" lang="en-US" sz="2400" spc="-1" strike="noStrike">
              <a:solidFill>
                <a:srgbClr val="000000"/>
              </a:solidFill>
              <a:uFill>
                <a:solidFill>
                  <a:srgbClr val="ffffff"/>
                </a:solidFill>
              </a:uFill>
              <a:latin typeface="Arial"/>
            </a:endParaRPr>
          </a:p>
        </p:txBody>
      </p:sp>
      <p:pic>
        <p:nvPicPr>
          <p:cNvPr id="94" name="" descr=""/>
          <p:cNvPicPr/>
          <p:nvPr/>
        </p:nvPicPr>
        <p:blipFill>
          <a:blip r:embed="rId2"/>
          <a:stretch/>
        </p:blipFill>
        <p:spPr>
          <a:xfrm>
            <a:off x="274320" y="5486400"/>
            <a:ext cx="1848600" cy="1185840"/>
          </a:xfrm>
          <a:prstGeom prst="rect">
            <a:avLst/>
          </a:prstGeom>
          <a:ln>
            <a:noFill/>
          </a:ln>
        </p:spPr>
      </p:pic>
      <p:pic>
        <p:nvPicPr>
          <p:cNvPr id="95" name="" descr=""/>
          <p:cNvPicPr/>
          <p:nvPr/>
        </p:nvPicPr>
        <p:blipFill>
          <a:blip r:embed="rId3"/>
          <a:stretch/>
        </p:blipFill>
        <p:spPr>
          <a:xfrm>
            <a:off x="-23760" y="0"/>
            <a:ext cx="1831320" cy="2105640"/>
          </a:xfrm>
          <a:prstGeom prst="rect">
            <a:avLst/>
          </a:prstGeom>
          <a:ln>
            <a:noFill/>
          </a:ln>
        </p:spPr>
      </p:pic>
      <p:pic>
        <p:nvPicPr>
          <p:cNvPr id="96" name="" descr=""/>
          <p:cNvPicPr/>
          <p:nvPr/>
        </p:nvPicPr>
        <p:blipFill>
          <a:blip r:embed="rId4"/>
          <a:stretch/>
        </p:blipFill>
        <p:spPr>
          <a:xfrm>
            <a:off x="2743200" y="3911400"/>
            <a:ext cx="4386240" cy="2760840"/>
          </a:xfrm>
          <a:prstGeom prst="rect">
            <a:avLst/>
          </a:prstGeom>
          <a:ln>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97" name="CustomShape 1"/>
          <p:cNvSpPr/>
          <p:nvPr/>
        </p:nvSpPr>
        <p:spPr>
          <a:xfrm>
            <a:off x="1786680" y="70200"/>
            <a:ext cx="7310520" cy="7441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98" name="CustomShape 2"/>
          <p:cNvSpPr/>
          <p:nvPr/>
        </p:nvSpPr>
        <p:spPr>
          <a:xfrm>
            <a:off x="1554480" y="1280160"/>
            <a:ext cx="7426440" cy="2753640"/>
          </a:xfrm>
          <a:prstGeom prst="rect">
            <a:avLst/>
          </a:prstGeom>
          <a:noFill/>
          <a:ln>
            <a:noFill/>
          </a:ln>
        </p:spPr>
        <p:style>
          <a:lnRef idx="0"/>
          <a:fillRef idx="0"/>
          <a:effectRef idx="0"/>
          <a:fontRef idx="minor"/>
        </p:style>
        <p:txBody>
          <a:bodyPr lIns="90000" rIns="90000" tIns="45000" bIns="45000">
            <a:normAutofit/>
          </a:bodyPr>
          <a:p>
            <a:pPr marL="343080" indent="-323640">
              <a:lnSpc>
                <a:spcPct val="100000"/>
              </a:lnSpc>
              <a:spcBef>
                <a:spcPts val="519"/>
              </a:spcBef>
              <a:buClr>
                <a:srgbClr val="4f6228"/>
              </a:buClr>
              <a:buFont typeface="Arial"/>
              <a:buChar char="•"/>
            </a:pPr>
            <a:r>
              <a:rPr b="0" lang="en-US" sz="2600" spc="-1" strike="noStrike">
                <a:solidFill>
                  <a:srgbClr val="4f6228"/>
                </a:solidFill>
                <a:uFill>
                  <a:solidFill>
                    <a:srgbClr val="ffffff"/>
                  </a:solidFill>
                </a:uFill>
                <a:latin typeface="Calibri"/>
                <a:ea typeface="DejaVu Sans"/>
              </a:rPr>
              <a:t>Šefų virtuvės pristatymas visuomenei, gastronomijos renginiai, gastroturizmo vystymas.</a:t>
            </a:r>
            <a:endParaRPr b="0" lang="en-US" sz="2600" spc="-1" strike="noStrike">
              <a:solidFill>
                <a:srgbClr val="000000"/>
              </a:solidFill>
              <a:uFill>
                <a:solidFill>
                  <a:srgbClr val="ffffff"/>
                </a:solidFill>
              </a:uFill>
              <a:latin typeface="Arial"/>
            </a:endParaRPr>
          </a:p>
          <a:p>
            <a:pPr marL="343080" indent="-323640">
              <a:lnSpc>
                <a:spcPct val="100000"/>
              </a:lnSpc>
              <a:spcBef>
                <a:spcPts val="519"/>
              </a:spcBef>
              <a:buClr>
                <a:srgbClr val="4f6228"/>
              </a:buClr>
              <a:buFont typeface="Arial"/>
              <a:buChar char="•"/>
            </a:pPr>
            <a:r>
              <a:rPr b="0" lang="en-US" sz="2600" spc="-1" strike="noStrike">
                <a:solidFill>
                  <a:srgbClr val="4f6228"/>
                </a:solidFill>
                <a:uFill>
                  <a:solidFill>
                    <a:srgbClr val="ffffff"/>
                  </a:solidFill>
                </a:uFill>
                <a:latin typeface="Calibri"/>
                <a:ea typeface="DejaVu Sans"/>
              </a:rPr>
              <a:t>Edukacinė iniciatyva „Sveikas vaikas – sveika ateitis“.</a:t>
            </a:r>
            <a:endParaRPr b="0" lang="en-US" sz="2600" spc="-1" strike="noStrike">
              <a:solidFill>
                <a:srgbClr val="000000"/>
              </a:solidFill>
              <a:uFill>
                <a:solidFill>
                  <a:srgbClr val="ffffff"/>
                </a:solidFill>
              </a:uFill>
              <a:latin typeface="Arial"/>
            </a:endParaRPr>
          </a:p>
          <a:p>
            <a:pPr marL="343080" indent="-323640">
              <a:lnSpc>
                <a:spcPct val="100000"/>
              </a:lnSpc>
              <a:spcBef>
                <a:spcPts val="519"/>
              </a:spcBef>
              <a:buClr>
                <a:srgbClr val="4f6228"/>
              </a:buClr>
              <a:buFont typeface="Arial"/>
              <a:buChar char="•"/>
            </a:pPr>
            <a:r>
              <a:rPr b="0" lang="en-US" sz="2600" spc="-1" strike="noStrike">
                <a:solidFill>
                  <a:srgbClr val="4f6228"/>
                </a:solidFill>
                <a:uFill>
                  <a:solidFill>
                    <a:srgbClr val="ffffff"/>
                  </a:solidFill>
                </a:uFill>
                <a:latin typeface="Calibri"/>
                <a:ea typeface="DejaVu Sans"/>
              </a:rPr>
              <a:t>Bendradarbiavimas su profesiniais mokymo centrais.</a:t>
            </a:r>
            <a:endParaRPr b="0" lang="en-US" sz="2600" spc="-1" strike="noStrike">
              <a:solidFill>
                <a:srgbClr val="000000"/>
              </a:solidFill>
              <a:uFill>
                <a:solidFill>
                  <a:srgbClr val="ffffff"/>
                </a:solidFill>
              </a:uFill>
              <a:latin typeface="Arial"/>
            </a:endParaRPr>
          </a:p>
          <a:p>
            <a:pPr marL="343080" indent="-323640">
              <a:lnSpc>
                <a:spcPct val="100000"/>
              </a:lnSpc>
              <a:spcBef>
                <a:spcPts val="519"/>
              </a:spcBef>
              <a:buClr>
                <a:srgbClr val="4f6228"/>
              </a:buClr>
              <a:buFont typeface="Arial"/>
              <a:buChar char="•"/>
            </a:pPr>
            <a:r>
              <a:rPr b="0" lang="en-US" sz="2600" spc="-1" strike="noStrike">
                <a:solidFill>
                  <a:srgbClr val="4f6228"/>
                </a:solidFill>
                <a:uFill>
                  <a:solidFill>
                    <a:srgbClr val="ffffff"/>
                  </a:solidFill>
                </a:uFill>
                <a:latin typeface="Calibri"/>
                <a:ea typeface="DejaVu Sans"/>
              </a:rPr>
              <a:t>Ryšių stiprinimas su LR SAM, ŠMSM.</a:t>
            </a:r>
            <a:endParaRPr b="0" lang="en-US" sz="2600" spc="-1" strike="noStrike">
              <a:solidFill>
                <a:srgbClr val="000000"/>
              </a:solidFill>
              <a:uFill>
                <a:solidFill>
                  <a:srgbClr val="ffffff"/>
                </a:solidFill>
              </a:uFill>
              <a:latin typeface="Arial"/>
            </a:endParaRPr>
          </a:p>
          <a:p>
            <a:pPr marL="343080" indent="-323640">
              <a:lnSpc>
                <a:spcPct val="100000"/>
              </a:lnSpc>
              <a:spcBef>
                <a:spcPts val="519"/>
              </a:spcBef>
              <a:buClr>
                <a:srgbClr val="4f6228"/>
              </a:buClr>
              <a:buFont typeface="Arial"/>
              <a:buChar char="•"/>
            </a:pPr>
            <a:r>
              <a:rPr b="0" lang="en-US" sz="2600" spc="-1" strike="noStrike">
                <a:solidFill>
                  <a:srgbClr val="4f6228"/>
                </a:solidFill>
                <a:uFill>
                  <a:solidFill>
                    <a:srgbClr val="ffffff"/>
                  </a:solidFill>
                </a:uFill>
                <a:latin typeface="Calibri"/>
                <a:ea typeface="DejaVu Sans"/>
              </a:rPr>
              <a:t>Dalyvavimas teisės aktų, higienos taisyklių, atitinkančių narių ir visuomenės interesus, rengime ir pakeitimuose.</a:t>
            </a:r>
            <a:endParaRPr b="0" lang="en-US" sz="2600" spc="-1" strike="noStrike">
              <a:solidFill>
                <a:srgbClr val="000000"/>
              </a:solidFill>
              <a:uFill>
                <a:solidFill>
                  <a:srgbClr val="ffffff"/>
                </a:solidFill>
              </a:uFill>
              <a:latin typeface="Arial"/>
            </a:endParaRPr>
          </a:p>
          <a:p>
            <a:pPr>
              <a:lnSpc>
                <a:spcPct val="100000"/>
              </a:lnSpc>
              <a:spcBef>
                <a:spcPts val="479"/>
              </a:spcBef>
            </a:pPr>
            <a:endParaRPr b="0" lang="en-US" sz="2600" spc="-1" strike="noStrike">
              <a:solidFill>
                <a:srgbClr val="000000"/>
              </a:solidFill>
              <a:uFill>
                <a:solidFill>
                  <a:srgbClr val="ffffff"/>
                </a:solidFill>
              </a:uFill>
              <a:latin typeface="Arial"/>
            </a:endParaRPr>
          </a:p>
          <a:p>
            <a:pPr>
              <a:lnSpc>
                <a:spcPct val="100000"/>
              </a:lnSpc>
              <a:spcBef>
                <a:spcPts val="479"/>
              </a:spcBef>
            </a:pPr>
            <a:endParaRPr b="0" lang="en-US" sz="2600" spc="-1" strike="noStrike">
              <a:solidFill>
                <a:srgbClr val="000000"/>
              </a:solidFill>
              <a:uFill>
                <a:solidFill>
                  <a:srgbClr val="ffffff"/>
                </a:solidFill>
              </a:uFill>
              <a:latin typeface="Arial"/>
            </a:endParaRPr>
          </a:p>
          <a:p>
            <a:pPr>
              <a:lnSpc>
                <a:spcPct val="100000"/>
              </a:lnSpc>
              <a:spcBef>
                <a:spcPts val="561"/>
              </a:spcBef>
            </a:pPr>
            <a:endParaRPr b="0" lang="en-US" sz="2600" spc="-1" strike="noStrike">
              <a:solidFill>
                <a:srgbClr val="000000"/>
              </a:solidFill>
              <a:uFill>
                <a:solidFill>
                  <a:srgbClr val="ffffff"/>
                </a:solidFill>
              </a:uFill>
              <a:latin typeface="Arial"/>
            </a:endParaRPr>
          </a:p>
          <a:p>
            <a:pPr>
              <a:lnSpc>
                <a:spcPct val="100000"/>
              </a:lnSpc>
              <a:spcBef>
                <a:spcPts val="561"/>
              </a:spcBef>
            </a:pPr>
            <a:endParaRPr b="0" lang="en-US" sz="2600" spc="-1" strike="noStrike">
              <a:solidFill>
                <a:srgbClr val="000000"/>
              </a:solidFill>
              <a:uFill>
                <a:solidFill>
                  <a:srgbClr val="ffffff"/>
                </a:solidFill>
              </a:uFill>
              <a:latin typeface="Arial"/>
            </a:endParaRPr>
          </a:p>
          <a:p>
            <a:pPr>
              <a:lnSpc>
                <a:spcPct val="100000"/>
              </a:lnSpc>
              <a:spcBef>
                <a:spcPts val="561"/>
              </a:spcBef>
            </a:pPr>
            <a:endParaRPr b="0" lang="en-US" sz="2600" spc="-1" strike="noStrike">
              <a:solidFill>
                <a:srgbClr val="000000"/>
              </a:solidFill>
              <a:uFill>
                <a:solidFill>
                  <a:srgbClr val="ffffff"/>
                </a:solidFill>
              </a:uFill>
              <a:latin typeface="Arial"/>
            </a:endParaRPr>
          </a:p>
          <a:p>
            <a:pPr>
              <a:lnSpc>
                <a:spcPct val="100000"/>
              </a:lnSpc>
              <a:spcBef>
                <a:spcPts val="561"/>
              </a:spcBef>
            </a:pPr>
            <a:endParaRPr b="0" lang="en-US" sz="2600" spc="-1" strike="noStrike">
              <a:solidFill>
                <a:srgbClr val="000000"/>
              </a:solidFill>
              <a:uFill>
                <a:solidFill>
                  <a:srgbClr val="ffffff"/>
                </a:solidFill>
              </a:uFill>
              <a:latin typeface="Arial"/>
            </a:endParaRPr>
          </a:p>
        </p:txBody>
      </p:sp>
      <p:sp>
        <p:nvSpPr>
          <p:cNvPr id="99" name="CustomShape 3"/>
          <p:cNvSpPr/>
          <p:nvPr/>
        </p:nvSpPr>
        <p:spPr>
          <a:xfrm>
            <a:off x="2011680" y="457200"/>
            <a:ext cx="6848280" cy="73836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2000" spc="-1" strike="noStrike">
                <a:solidFill>
                  <a:srgbClr val="4f6228"/>
                </a:solidFill>
                <a:uFill>
                  <a:solidFill>
                    <a:srgbClr val="ffffff"/>
                  </a:solidFill>
                </a:uFill>
                <a:latin typeface="Calibri"/>
                <a:ea typeface="DejaVu Sans"/>
              </a:rPr>
              <a:t>LVVKA TIKSLŲ PASIEKIMO BŪDAI:</a:t>
            </a: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a:p>
            <a:pPr>
              <a:lnSpc>
                <a:spcPct val="100000"/>
              </a:lnSpc>
            </a:pPr>
            <a:endParaRPr b="0" lang="en-US" sz="2000" spc="-1" strike="noStrike">
              <a:solidFill>
                <a:srgbClr val="000000"/>
              </a:solidFill>
              <a:uFill>
                <a:solidFill>
                  <a:srgbClr val="ffffff"/>
                </a:solidFill>
              </a:uFill>
              <a:latin typeface="Arial"/>
            </a:endParaRPr>
          </a:p>
        </p:txBody>
      </p:sp>
      <p:pic>
        <p:nvPicPr>
          <p:cNvPr id="100" name="" descr=""/>
          <p:cNvPicPr/>
          <p:nvPr/>
        </p:nvPicPr>
        <p:blipFill>
          <a:blip r:embed="rId2"/>
          <a:stretch/>
        </p:blipFill>
        <p:spPr>
          <a:xfrm>
            <a:off x="232920" y="5474880"/>
            <a:ext cx="1848600" cy="1185840"/>
          </a:xfrm>
          <a:prstGeom prst="rect">
            <a:avLst/>
          </a:prstGeom>
          <a:ln>
            <a:noFill/>
          </a:ln>
        </p:spPr>
      </p:pic>
      <p:pic>
        <p:nvPicPr>
          <p:cNvPr id="101" name="" descr=""/>
          <p:cNvPicPr/>
          <p:nvPr/>
        </p:nvPicPr>
        <p:blipFill>
          <a:blip r:embed="rId3"/>
          <a:stretch/>
        </p:blipFill>
        <p:spPr>
          <a:xfrm>
            <a:off x="-23760" y="0"/>
            <a:ext cx="1831320" cy="2105640"/>
          </a:xfrm>
          <a:prstGeom prst="rect">
            <a:avLst/>
          </a:prstGeom>
          <a:ln>
            <a:noFill/>
          </a:ln>
        </p:spPr>
      </p:pic>
      <p:pic>
        <p:nvPicPr>
          <p:cNvPr id="102" name="" descr=""/>
          <p:cNvPicPr/>
          <p:nvPr/>
        </p:nvPicPr>
        <p:blipFill>
          <a:blip r:embed="rId4"/>
          <a:stretch/>
        </p:blipFill>
        <p:spPr>
          <a:xfrm>
            <a:off x="3159000" y="3931920"/>
            <a:ext cx="3602520" cy="270072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3"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04"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05" name="CustomShape 3"/>
          <p:cNvSpPr/>
          <p:nvPr/>
        </p:nvSpPr>
        <p:spPr>
          <a:xfrm>
            <a:off x="2103120" y="871560"/>
            <a:ext cx="6465600" cy="295920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Tarptautinis BBQ KCBS čempionatas </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Rugsėjo 11-12 d. „Santa Maria“ virtuvės šefų komanda</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Vieta: lauko zona „Vilnius Grand Resort“, Vilniaus raj.</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ts val="1800"/>
              </a:lnSpc>
            </a:pPr>
            <a:r>
              <a:rPr b="0" lang="en-US" sz="3700" spc="-1" strike="noStrike">
                <a:solidFill>
                  <a:srgbClr val="4f6228"/>
                </a:solidFill>
                <a:uFill>
                  <a:solidFill>
                    <a:srgbClr val="ffffff"/>
                  </a:solidFill>
                </a:uFill>
                <a:latin typeface="Calibri"/>
                <a:ea typeface="DejaVu Sans"/>
              </a:rPr>
              <a:t>Kategorijoje „Best Shashlik Category“ laimėjome III-ąją vietą.</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Gamino: Artūras Braslauskas, Ričardas Leckas, Edgaras Rutkauskas, Jevgenij Volkov, Arnas Noreika.</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06" name="" descr=""/>
          <p:cNvPicPr/>
          <p:nvPr/>
        </p:nvPicPr>
        <p:blipFill>
          <a:blip r:embed="rId2"/>
          <a:stretch/>
        </p:blipFill>
        <p:spPr>
          <a:xfrm>
            <a:off x="94680" y="5557680"/>
            <a:ext cx="1719360" cy="1102680"/>
          </a:xfrm>
          <a:prstGeom prst="rect">
            <a:avLst/>
          </a:prstGeom>
          <a:ln>
            <a:noFill/>
          </a:ln>
        </p:spPr>
      </p:pic>
      <p:pic>
        <p:nvPicPr>
          <p:cNvPr id="107" name="" descr=""/>
          <p:cNvPicPr/>
          <p:nvPr/>
        </p:nvPicPr>
        <p:blipFill>
          <a:blip r:embed="rId3"/>
          <a:stretch/>
        </p:blipFill>
        <p:spPr>
          <a:xfrm>
            <a:off x="0" y="67680"/>
            <a:ext cx="1832400" cy="2106720"/>
          </a:xfrm>
          <a:prstGeom prst="rect">
            <a:avLst/>
          </a:prstGeom>
          <a:ln>
            <a:noFill/>
          </a:ln>
        </p:spPr>
      </p:pic>
      <p:pic>
        <p:nvPicPr>
          <p:cNvPr id="108" name="" descr=""/>
          <p:cNvPicPr/>
          <p:nvPr/>
        </p:nvPicPr>
        <p:blipFill>
          <a:blip r:embed="rId4"/>
          <a:stretch/>
        </p:blipFill>
        <p:spPr>
          <a:xfrm>
            <a:off x="3358080" y="3835800"/>
            <a:ext cx="3677760" cy="275832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9"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10"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11" name="CustomShape 3"/>
          <p:cNvSpPr/>
          <p:nvPr/>
        </p:nvSpPr>
        <p:spPr>
          <a:xfrm>
            <a:off x="2103120" y="871560"/>
            <a:ext cx="6465600" cy="295920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1" lang="en-US" sz="3700" spc="-1" strike="noStrike">
                <a:solidFill>
                  <a:srgbClr val="4f6228"/>
                </a:solidFill>
                <a:uFill>
                  <a:solidFill>
                    <a:srgbClr val="ffffff"/>
                  </a:solidFill>
                </a:uFill>
                <a:latin typeface="Calibri"/>
                <a:ea typeface="DejaVu Sans"/>
              </a:rPr>
              <a:t>LVVKA meistriškumo kursai su HoReCa partneriais</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Birželio 13 d. „Vasaros sezonas su kepsninėmis Big Green Egg ir gardžiausiais patiekalais“  Vieta: lauko terasa „HBH Vilnius“, Vilniaus raj.</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Gamino: Arūnas Stoškus, Laurynas Bužinskas, asistavo Egidijus Šešelgis, Dmitrij Urbanovič.</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12" name="" descr=""/>
          <p:cNvPicPr/>
          <p:nvPr/>
        </p:nvPicPr>
        <p:blipFill>
          <a:blip r:embed="rId2"/>
          <a:stretch/>
        </p:blipFill>
        <p:spPr>
          <a:xfrm>
            <a:off x="94680" y="5557680"/>
            <a:ext cx="1719360" cy="1102680"/>
          </a:xfrm>
          <a:prstGeom prst="rect">
            <a:avLst/>
          </a:prstGeom>
          <a:ln>
            <a:noFill/>
          </a:ln>
        </p:spPr>
      </p:pic>
      <p:pic>
        <p:nvPicPr>
          <p:cNvPr id="113" name="" descr=""/>
          <p:cNvPicPr/>
          <p:nvPr/>
        </p:nvPicPr>
        <p:blipFill>
          <a:blip r:embed="rId3"/>
          <a:stretch/>
        </p:blipFill>
        <p:spPr>
          <a:xfrm>
            <a:off x="0" y="67680"/>
            <a:ext cx="1832400" cy="2106720"/>
          </a:xfrm>
          <a:prstGeom prst="rect">
            <a:avLst/>
          </a:prstGeom>
          <a:ln>
            <a:noFill/>
          </a:ln>
        </p:spPr>
      </p:pic>
      <p:pic>
        <p:nvPicPr>
          <p:cNvPr id="114" name="" descr=""/>
          <p:cNvPicPr/>
          <p:nvPr/>
        </p:nvPicPr>
        <p:blipFill>
          <a:blip r:embed="rId4"/>
          <a:stretch/>
        </p:blipFill>
        <p:spPr>
          <a:xfrm>
            <a:off x="3404160" y="4023360"/>
            <a:ext cx="3840480" cy="2554920"/>
          </a:xfrm>
          <a:prstGeom prst="rect">
            <a:avLst/>
          </a:prstGeom>
          <a:ln>
            <a:noFill/>
          </a:ln>
        </p:spPr>
      </p:pic>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5"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16"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17" name="CustomShape 3"/>
          <p:cNvSpPr/>
          <p:nvPr/>
        </p:nvSpPr>
        <p:spPr>
          <a:xfrm>
            <a:off x="2103120" y="871560"/>
            <a:ext cx="6465600" cy="295920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3700" spc="-1" strike="noStrike">
                <a:solidFill>
                  <a:srgbClr val="4f6228"/>
                </a:solidFill>
                <a:uFill>
                  <a:solidFill>
                    <a:srgbClr val="ffffff"/>
                  </a:solidFill>
                </a:uFill>
                <a:latin typeface="Calibri"/>
                <a:ea typeface="DejaVu Sans"/>
              </a:rPr>
              <a:t>LVVKA meistriškumo kursai</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Lapkričio 7 d. „Bocuse d’Or Dinner | Masterchef Pavel Gurjanov“ – gastro studija, Vilnius.</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Gamino: Pavel Gurjanov ir „SÖE restoran“ virėjai; asistavo Erikas Janerikas, Artūras Braslauskas, Aleksandrs Košanskis, Odysseas Stavros, Vita Brūzgienė, Arvydas Jankauskas, Jurgita Čimbaraitė.</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18" name="" descr=""/>
          <p:cNvPicPr/>
          <p:nvPr/>
        </p:nvPicPr>
        <p:blipFill>
          <a:blip r:embed="rId2"/>
          <a:stretch/>
        </p:blipFill>
        <p:spPr>
          <a:xfrm>
            <a:off x="94680" y="5557680"/>
            <a:ext cx="1719360" cy="1102680"/>
          </a:xfrm>
          <a:prstGeom prst="rect">
            <a:avLst/>
          </a:prstGeom>
          <a:ln>
            <a:noFill/>
          </a:ln>
        </p:spPr>
      </p:pic>
      <p:pic>
        <p:nvPicPr>
          <p:cNvPr id="119" name="" descr=""/>
          <p:cNvPicPr/>
          <p:nvPr/>
        </p:nvPicPr>
        <p:blipFill>
          <a:blip r:embed="rId3"/>
          <a:stretch/>
        </p:blipFill>
        <p:spPr>
          <a:xfrm>
            <a:off x="0" y="67680"/>
            <a:ext cx="1832400" cy="2106720"/>
          </a:xfrm>
          <a:prstGeom prst="rect">
            <a:avLst/>
          </a:prstGeom>
          <a:ln>
            <a:noFill/>
          </a:ln>
        </p:spPr>
      </p:pic>
      <p:pic>
        <p:nvPicPr>
          <p:cNvPr id="120" name="" descr=""/>
          <p:cNvPicPr/>
          <p:nvPr/>
        </p:nvPicPr>
        <p:blipFill>
          <a:blip r:embed="rId4"/>
          <a:stretch/>
        </p:blipFill>
        <p:spPr>
          <a:xfrm>
            <a:off x="2976120" y="3677760"/>
            <a:ext cx="5156640" cy="2900520"/>
          </a:xfrm>
          <a:prstGeom prst="rect">
            <a:avLst/>
          </a:prstGeom>
          <a:ln>
            <a:noFill/>
          </a:ln>
        </p:spPr>
      </p:pic>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1"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22" name="CustomShape 2"/>
          <p:cNvSpPr/>
          <p:nvPr/>
        </p:nvSpPr>
        <p:spPr>
          <a:xfrm>
            <a:off x="2159280" y="2054520"/>
            <a:ext cx="6536520" cy="4366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400"/>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479"/>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a:p>
            <a:pPr>
              <a:lnSpc>
                <a:spcPct val="100000"/>
              </a:lnSpc>
              <a:spcBef>
                <a:spcPts val="561"/>
              </a:spcBef>
            </a:pPr>
            <a:endParaRPr b="0" lang="en-US" sz="1800" spc="-1" strike="noStrike">
              <a:solidFill>
                <a:srgbClr val="000000"/>
              </a:solidFill>
              <a:uFill>
                <a:solidFill>
                  <a:srgbClr val="ffffff"/>
                </a:solidFill>
              </a:uFill>
              <a:latin typeface="Arial"/>
            </a:endParaRPr>
          </a:p>
        </p:txBody>
      </p:sp>
      <p:sp>
        <p:nvSpPr>
          <p:cNvPr id="123" name="CustomShape 3"/>
          <p:cNvSpPr/>
          <p:nvPr/>
        </p:nvSpPr>
        <p:spPr>
          <a:xfrm>
            <a:off x="2103120" y="871560"/>
            <a:ext cx="6465600" cy="295920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1" lang="en-US" sz="3700" spc="-1" strike="noStrike">
                <a:solidFill>
                  <a:srgbClr val="4f6228"/>
                </a:solidFill>
                <a:uFill>
                  <a:solidFill>
                    <a:srgbClr val="ffffff"/>
                  </a:solidFill>
                </a:uFill>
                <a:latin typeface="Calibri"/>
                <a:ea typeface="DejaVu Sans"/>
              </a:rPr>
              <a:t>LVVKA prezentacijose virtuvės šefai kartu su HoReCa partneriais dalinosi kūrybinėmis idėjomis ir patirtimi:</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Rugsėjo 19 d. „Daržovės, grybai | gamybos technikos įvairovė“ – restoranas „Fresh buffet“, Kaunas.</a:t>
            </a: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Gamino: Aldona Gečienė, Darius Dabrovolskas, Honorata Lyndo, Rūta Šiušienė, Dovilė Valentienė, Arūnas Bansevičius, Neringa Lopetienė, Latvijos šefas Edgars Jaunzems, meninio drožinėjimo meistrė Vita Brūzgienė. Dalyvavo lektorė, gydytoja dietologė Justė Parnarauskienė. Asistavo KMPPMC padavėjai.</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p:txBody>
      </p:sp>
      <p:pic>
        <p:nvPicPr>
          <p:cNvPr id="124" name="" descr=""/>
          <p:cNvPicPr/>
          <p:nvPr/>
        </p:nvPicPr>
        <p:blipFill>
          <a:blip r:embed="rId2"/>
          <a:stretch/>
        </p:blipFill>
        <p:spPr>
          <a:xfrm>
            <a:off x="94680" y="5557680"/>
            <a:ext cx="1719360" cy="1102680"/>
          </a:xfrm>
          <a:prstGeom prst="rect">
            <a:avLst/>
          </a:prstGeom>
          <a:ln>
            <a:noFill/>
          </a:ln>
        </p:spPr>
      </p:pic>
      <p:pic>
        <p:nvPicPr>
          <p:cNvPr id="125" name="" descr=""/>
          <p:cNvPicPr/>
          <p:nvPr/>
        </p:nvPicPr>
        <p:blipFill>
          <a:blip r:embed="rId3"/>
          <a:stretch/>
        </p:blipFill>
        <p:spPr>
          <a:xfrm>
            <a:off x="0" y="67680"/>
            <a:ext cx="1832400" cy="2106720"/>
          </a:xfrm>
          <a:prstGeom prst="rect">
            <a:avLst/>
          </a:prstGeom>
          <a:ln>
            <a:noFill/>
          </a:ln>
        </p:spPr>
      </p:pic>
      <p:pic>
        <p:nvPicPr>
          <p:cNvPr id="126" name="" descr=""/>
          <p:cNvPicPr/>
          <p:nvPr/>
        </p:nvPicPr>
        <p:blipFill>
          <a:blip r:embed="rId4"/>
          <a:stretch/>
        </p:blipFill>
        <p:spPr>
          <a:xfrm>
            <a:off x="2834640" y="3804480"/>
            <a:ext cx="4932360" cy="2773800"/>
          </a:xfrm>
          <a:prstGeom prst="rect">
            <a:avLst/>
          </a:prstGeom>
          <a:ln>
            <a:noFill/>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7" name="CustomShape 1"/>
          <p:cNvSpPr/>
          <p:nvPr/>
        </p:nvSpPr>
        <p:spPr>
          <a:xfrm>
            <a:off x="1773360" y="69480"/>
            <a:ext cx="7308360" cy="5893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lang="en-US" sz="2000" spc="-1" strike="noStrike">
                <a:solidFill>
                  <a:srgbClr val="953735"/>
                </a:solidFill>
                <a:uFill>
                  <a:solidFill>
                    <a:srgbClr val="ffffff"/>
                  </a:solidFill>
                </a:uFill>
                <a:latin typeface="Calibri"/>
                <a:ea typeface="DejaVu Sans"/>
              </a:rPr>
              <a:t>LIETUVOS VYRIAUSIŲJŲ VIRĖJŲ IR KONDITERIŲ ASOCIACIJA</a:t>
            </a:r>
            <a:endParaRPr b="0" lang="en-US" sz="2000" spc="-1" strike="noStrike">
              <a:solidFill>
                <a:srgbClr val="000000"/>
              </a:solidFill>
              <a:uFill>
                <a:solidFill>
                  <a:srgbClr val="ffffff"/>
                </a:solidFill>
              </a:uFill>
              <a:latin typeface="Arial"/>
            </a:endParaRPr>
          </a:p>
        </p:txBody>
      </p:sp>
      <p:sp>
        <p:nvSpPr>
          <p:cNvPr id="128" name="CustomShape 2"/>
          <p:cNvSpPr/>
          <p:nvPr/>
        </p:nvSpPr>
        <p:spPr>
          <a:xfrm>
            <a:off x="2003040" y="1005840"/>
            <a:ext cx="6749280" cy="529308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3700" spc="-1" strike="noStrike">
                <a:solidFill>
                  <a:srgbClr val="4f6228"/>
                </a:solidFill>
                <a:uFill>
                  <a:solidFill>
                    <a:srgbClr val="ffffff"/>
                  </a:solidFill>
                </a:uFill>
                <a:latin typeface="Calibri"/>
                <a:ea typeface="DejaVu Sans"/>
              </a:rPr>
              <a:t>Rugsėjo 19 d. „Daržovės, grybai | gamybos technikos įvairovė“ – restoranas „Fresh buffet“, Kaunas.</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r>
              <a:rPr b="0" lang="en-US" sz="3700" spc="-1" strike="noStrike">
                <a:solidFill>
                  <a:srgbClr val="4f6228"/>
                </a:solidFill>
                <a:uFill>
                  <a:solidFill>
                    <a:srgbClr val="ffffff"/>
                  </a:solidFill>
                </a:uFill>
                <a:latin typeface="Calibri"/>
                <a:ea typeface="DejaVu Sans"/>
              </a:rPr>
              <a:t>Pristatyta apie 40 rėmėjų produktų:</a:t>
            </a:r>
            <a:endParaRPr b="0" lang="en-US" sz="3700" spc="-1" strike="noStrike">
              <a:solidFill>
                <a:srgbClr val="000000"/>
              </a:solidFill>
              <a:uFill>
                <a:solidFill>
                  <a:srgbClr val="ffffff"/>
                </a:solidFill>
              </a:uFill>
              <a:latin typeface="Arial"/>
            </a:endParaRPr>
          </a:p>
          <a:p>
            <a:pPr>
              <a:lnSpc>
                <a:spcPct val="100000"/>
              </a:lnSpc>
            </a:pPr>
            <a:endParaRPr b="0" lang="en-US" sz="37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Reaton </a:t>
            </a:r>
            <a:r>
              <a:rPr b="0" lang="en-US" sz="2600" spc="-1" strike="noStrike">
                <a:solidFill>
                  <a:srgbClr val="4f6228"/>
                </a:solidFill>
                <a:uFill>
                  <a:solidFill>
                    <a:srgbClr val="ffffff"/>
                  </a:solidFill>
                </a:uFill>
                <a:latin typeface="Calibri"/>
                <a:ea typeface="DejaVu Sans"/>
              </a:rPr>
              <a:t>(6) – ešerys jūrinis, veršiena, ankštinių daržovių mišinys, miso pasta, alyvuogių aliejus.</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Santa Maria </a:t>
            </a:r>
            <a:r>
              <a:rPr b="0" lang="en-US" sz="2600" spc="-1" strike="noStrike">
                <a:solidFill>
                  <a:srgbClr val="4f6228"/>
                </a:solidFill>
                <a:uFill>
                  <a:solidFill>
                    <a:srgbClr val="ffffff"/>
                  </a:solidFill>
                </a:uFill>
                <a:latin typeface="Calibri"/>
                <a:ea typeface="DejaVu Sans"/>
              </a:rPr>
              <a:t>(6) – plėšytos avižos, raudonojo kario pasta, raudona malta paprika, juodieji pipirai Tellicherry, Paulig kava. </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Mantinga </a:t>
            </a:r>
            <a:r>
              <a:rPr b="0" lang="en-US" sz="2600" spc="-1" strike="noStrike">
                <a:solidFill>
                  <a:srgbClr val="4f6228"/>
                </a:solidFill>
                <a:uFill>
                  <a:solidFill>
                    <a:srgbClr val="ffffff"/>
                  </a:solidFill>
                </a:uFill>
                <a:latin typeface="Calibri"/>
                <a:ea typeface="DejaVu Sans"/>
              </a:rPr>
              <a:t>(4) –  juoda duonelė, pyragėliai, koldūnai, kruasanai.</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Manjana</a:t>
            </a:r>
            <a:r>
              <a:rPr b="0" lang="en-US" sz="2600" spc="-1" strike="noStrike">
                <a:solidFill>
                  <a:srgbClr val="4f6228"/>
                </a:solidFill>
                <a:uFill>
                  <a:solidFill>
                    <a:srgbClr val="ffffff"/>
                  </a:solidFill>
                </a:uFill>
                <a:latin typeface="Calibri"/>
                <a:ea typeface="DejaVu Sans"/>
              </a:rPr>
              <a:t> (4) – dezinfekavimo, higienos ir švaros priemonės, vienkartiniai indai.</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Augma</a:t>
            </a:r>
            <a:r>
              <a:rPr b="0" lang="en-US" sz="2600" spc="-1" strike="noStrike">
                <a:solidFill>
                  <a:srgbClr val="4f6228"/>
                </a:solidFill>
                <a:uFill>
                  <a:solidFill>
                    <a:srgbClr val="ffffff"/>
                  </a:solidFill>
                </a:uFill>
                <a:latin typeface="Calibri"/>
                <a:ea typeface="DejaVu Sans"/>
              </a:rPr>
              <a:t> (3) – daržovės, vaisiai, mikrožalumynai</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Sangaida </a:t>
            </a:r>
            <a:r>
              <a:rPr b="0" lang="en-US" sz="2600" spc="-1" strike="noStrike">
                <a:solidFill>
                  <a:srgbClr val="4f6228"/>
                </a:solidFill>
                <a:uFill>
                  <a:solidFill>
                    <a:srgbClr val="ffffff"/>
                  </a:solidFill>
                </a:uFill>
                <a:latin typeface="Calibri"/>
                <a:ea typeface="DejaVu Sans"/>
              </a:rPr>
              <a:t>(5) – „Cocktails and Drinks“ aperityvo kokteiliai, džinas su Paragon pipirų kordialais,  Willow indų nuoma, stilingi indai, iSi sifonai. </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Minordija </a:t>
            </a:r>
            <a:r>
              <a:rPr b="0" lang="en-US" sz="2600" spc="-1" strike="noStrike">
                <a:solidFill>
                  <a:srgbClr val="4f6228"/>
                </a:solidFill>
                <a:uFill>
                  <a:solidFill>
                    <a:srgbClr val="ffffff"/>
                  </a:solidFill>
                </a:uFill>
                <a:latin typeface="Calibri"/>
                <a:ea typeface="DejaVu Sans"/>
              </a:rPr>
              <a:t>(5) – migdolų miltai, grietinėlė, gliukozės sirupas, baltas šokoladas, caramel šokoladas. </a:t>
            </a: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Jokado projektai </a:t>
            </a:r>
            <a:r>
              <a:rPr b="0" lang="en-US" sz="2600" spc="-1" strike="noStrike">
                <a:solidFill>
                  <a:srgbClr val="4f6228"/>
                </a:solidFill>
                <a:uFill>
                  <a:solidFill>
                    <a:srgbClr val="ffffff"/>
                  </a:solidFill>
                </a:uFill>
                <a:latin typeface="Calibri"/>
                <a:ea typeface="DejaVu Sans"/>
              </a:rPr>
              <a:t>(4) - stilingi virėjų, padavėjų švarkai, prijuostės – Kentaur, Greiff, staltiesės.</a:t>
            </a:r>
            <a:endParaRPr b="0" lang="en-US" sz="2600" spc="-1" strike="noStrike">
              <a:solidFill>
                <a:srgbClr val="000000"/>
              </a:solidFill>
              <a:uFill>
                <a:solidFill>
                  <a:srgbClr val="ffffff"/>
                </a:solidFill>
              </a:uFill>
              <a:latin typeface="Arial"/>
            </a:endParaRPr>
          </a:p>
          <a:p>
            <a:pPr>
              <a:lnSpc>
                <a:spcPct val="100000"/>
              </a:lnSpc>
            </a:pPr>
            <a:endParaRPr b="0" lang="en-US" sz="2600" spc="-1" strike="noStrike">
              <a:solidFill>
                <a:srgbClr val="000000"/>
              </a:solidFill>
              <a:uFill>
                <a:solidFill>
                  <a:srgbClr val="ffffff"/>
                </a:solidFill>
              </a:uFill>
              <a:latin typeface="Arial"/>
            </a:endParaRPr>
          </a:p>
          <a:p>
            <a:pPr>
              <a:lnSpc>
                <a:spcPct val="100000"/>
              </a:lnSpc>
            </a:pPr>
            <a:r>
              <a:rPr b="0" lang="en-US" sz="2600" spc="-1" strike="noStrike" u="sng">
                <a:solidFill>
                  <a:srgbClr val="4f6228"/>
                </a:solidFill>
                <a:uFill>
                  <a:solidFill>
                    <a:srgbClr val="ffffff"/>
                  </a:solidFill>
                </a:uFill>
                <a:latin typeface="Calibri"/>
                <a:ea typeface="DejaVu Sans"/>
              </a:rPr>
              <a:t>Gintaro Sino šeimos vyninė</a:t>
            </a:r>
            <a:r>
              <a:rPr b="0" lang="en-US" sz="2600" spc="-1" strike="noStrike">
                <a:solidFill>
                  <a:srgbClr val="4f6228"/>
                </a:solidFill>
                <a:uFill>
                  <a:solidFill>
                    <a:srgbClr val="ffffff"/>
                  </a:solidFill>
                </a:uFill>
                <a:latin typeface="Calibri"/>
                <a:ea typeface="DejaVu Sans"/>
              </a:rPr>
              <a:t> (3) – putojantis vynas, aronijų vynas, agrastų vynas.</a:t>
            </a:r>
            <a:endParaRPr b="0" lang="en-US" sz="2600" spc="-1" strike="noStrike">
              <a:solidFill>
                <a:srgbClr val="000000"/>
              </a:solidFill>
              <a:uFill>
                <a:solidFill>
                  <a:srgbClr val="ffffff"/>
                </a:solidFill>
              </a:uFill>
              <a:latin typeface="Arial"/>
            </a:endParaRPr>
          </a:p>
          <a:p>
            <a:pPr>
              <a:lnSpc>
                <a:spcPct val="100000"/>
              </a:lnSpc>
            </a:pPr>
            <a:endParaRPr b="0" lang="en-US" sz="2600" spc="-1" strike="noStrike">
              <a:solidFill>
                <a:srgbClr val="000000"/>
              </a:solidFill>
              <a:uFill>
                <a:solidFill>
                  <a:srgbClr val="ffffff"/>
                </a:solidFill>
              </a:uFill>
              <a:latin typeface="Arial"/>
            </a:endParaRPr>
          </a:p>
        </p:txBody>
      </p:sp>
      <p:pic>
        <p:nvPicPr>
          <p:cNvPr id="129" name="" descr=""/>
          <p:cNvPicPr/>
          <p:nvPr/>
        </p:nvPicPr>
        <p:blipFill>
          <a:blip r:embed="rId2"/>
          <a:stretch/>
        </p:blipFill>
        <p:spPr>
          <a:xfrm>
            <a:off x="94680" y="5557680"/>
            <a:ext cx="1719360" cy="1102680"/>
          </a:xfrm>
          <a:prstGeom prst="rect">
            <a:avLst/>
          </a:prstGeom>
          <a:ln>
            <a:noFill/>
          </a:ln>
        </p:spPr>
      </p:pic>
      <p:pic>
        <p:nvPicPr>
          <p:cNvPr id="130" name="" descr=""/>
          <p:cNvPicPr/>
          <p:nvPr/>
        </p:nvPicPr>
        <p:blipFill>
          <a:blip r:embed="rId3"/>
          <a:stretch/>
        </p:blipFill>
        <p:spPr>
          <a:xfrm>
            <a:off x="0" y="67680"/>
            <a:ext cx="1832400" cy="2106720"/>
          </a:xfrm>
          <a:prstGeom prst="rect">
            <a:avLst/>
          </a:prstGeom>
          <a:ln>
            <a:noFill/>
          </a:ln>
        </p:spPr>
      </p:pic>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5423</TotalTime>
  <Application>LibreOffice/5.3.7.2$Windows_X86_64 LibreOffice_project/6b8ed514a9f8b44d37a1b96673cbbdd077e24059</Application>
  <Company>Microsoft</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2013-08-21T19:17:07Z</dcterms:created>
  <dc:creator>Julian</dc:creator>
  <dc:description/>
  <dc:language>en-US</dc:language>
  <cp:lastModifiedBy/>
  <dcterms:modified xsi:type="dcterms:W3CDTF">2022-01-31T17:30:13Z</dcterms:modified>
  <cp:revision>284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Microsoft</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56</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57</vt:i4>
  </property>
</Properties>
</file>